
<file path=[Content_Types].xml><?xml version="1.0" encoding="utf-8"?>
<Types xmlns="http://schemas.openxmlformats.org/package/2006/content-types">
  <Default Extension="png" ContentType="image/png"/>
  <Default Extension="pdf" ContentType="application/pdf"/>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44"/>
  </p:notesMasterIdLst>
  <p:sldIdLst>
    <p:sldId id="404" r:id="rId2"/>
    <p:sldId id="406" r:id="rId3"/>
    <p:sldId id="261" r:id="rId4"/>
    <p:sldId id="408" r:id="rId5"/>
    <p:sldId id="410" r:id="rId6"/>
    <p:sldId id="412" r:id="rId7"/>
    <p:sldId id="414" r:id="rId8"/>
    <p:sldId id="416" r:id="rId9"/>
    <p:sldId id="361" r:id="rId10"/>
    <p:sldId id="270" r:id="rId11"/>
    <p:sldId id="418" r:id="rId12"/>
    <p:sldId id="396" r:id="rId13"/>
    <p:sldId id="299" r:id="rId14"/>
    <p:sldId id="358" r:id="rId15"/>
    <p:sldId id="419" r:id="rId16"/>
    <p:sldId id="420" r:id="rId17"/>
    <p:sldId id="421" r:id="rId18"/>
    <p:sldId id="422" r:id="rId19"/>
    <p:sldId id="401" r:id="rId20"/>
    <p:sldId id="402" r:id="rId21"/>
    <p:sldId id="423" r:id="rId22"/>
    <p:sldId id="424" r:id="rId23"/>
    <p:sldId id="425" r:id="rId24"/>
    <p:sldId id="426" r:id="rId25"/>
    <p:sldId id="333" r:id="rId26"/>
    <p:sldId id="332" r:id="rId27"/>
    <p:sldId id="427" r:id="rId28"/>
    <p:sldId id="428" r:id="rId29"/>
    <p:sldId id="429" r:id="rId30"/>
    <p:sldId id="323" r:id="rId31"/>
    <p:sldId id="325" r:id="rId32"/>
    <p:sldId id="301" r:id="rId33"/>
    <p:sldId id="385" r:id="rId34"/>
    <p:sldId id="307" r:id="rId35"/>
    <p:sldId id="430" r:id="rId36"/>
    <p:sldId id="273" r:id="rId37"/>
    <p:sldId id="319" r:id="rId38"/>
    <p:sldId id="431" r:id="rId39"/>
    <p:sldId id="432" r:id="rId40"/>
    <p:sldId id="433" r:id="rId41"/>
    <p:sldId id="435" r:id="rId42"/>
    <p:sldId id="436"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hidden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858" autoAdjust="0"/>
  </p:normalViewPr>
  <p:slideViewPr>
    <p:cSldViewPr snapToGrid="0" snapToObjects="1">
      <p:cViewPr varScale="1">
        <p:scale>
          <a:sx n="49" d="100"/>
          <a:sy n="49" d="100"/>
        </p:scale>
        <p:origin x="-107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12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E4C130-9C03-8D49-A24A-4EBC46C9CF99}" type="datetimeFigureOut">
              <a:rPr lang="en-US" smtClean="0"/>
              <a:pPr/>
              <a:t>2/28/2014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D5787C-C062-794F-A9D4-EC4975C91138}" type="slidenum">
              <a:rPr lang="en-US" smtClean="0"/>
              <a:pPr/>
              <a:t>‹#›</a:t>
            </a:fld>
            <a:endParaRPr lang="en-US"/>
          </a:p>
        </p:txBody>
      </p:sp>
    </p:spTree>
    <p:extLst>
      <p:ext uri="{BB962C8B-B14F-4D97-AF65-F5344CB8AC3E}">
        <p14:creationId xmlns:p14="http://schemas.microsoft.com/office/powerpoint/2010/main" val="134268455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mail.rcoe.us/owa/redir.aspx?C=HmLGu6N4okChvhKjhlbYrO91DWzc_9AITo3yXIN-1uCNp4i2CtjP1VyW8bpRm6X_49MG5ABOr9M.&amp;URL=http://www.insidemathematics.org/index.php/2nd-grade-number-of-the-day"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expo markers to</a:t>
            </a:r>
            <a:r>
              <a:rPr lang="en-US" baseline="0" dirty="0" smtClean="0"/>
              <a:t> write on windows.</a:t>
            </a:r>
          </a:p>
          <a:p>
            <a:endParaRPr lang="en-US" dirty="0" smtClean="0"/>
          </a:p>
          <a:p>
            <a:r>
              <a:rPr lang="en-US" dirty="0" smtClean="0"/>
              <a:t>Have</a:t>
            </a:r>
            <a:r>
              <a:rPr lang="en-US" baseline="0" dirty="0" smtClean="0"/>
              <a:t> participants </a:t>
            </a:r>
            <a:r>
              <a:rPr lang="en-US" b="1" baseline="0" dirty="0" smtClean="0"/>
              <a:t>construct </a:t>
            </a:r>
            <a:r>
              <a:rPr lang="en-US" b="1" baseline="0" dirty="0" err="1" smtClean="0"/>
              <a:t>rekenreks</a:t>
            </a:r>
            <a:r>
              <a:rPr lang="en-US" baseline="0" dirty="0" smtClean="0"/>
              <a:t> as they enter the room – or have them made ahead of time…</a:t>
            </a:r>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i="0" dirty="0" smtClean="0"/>
              <a:t>Kathy Richardson DVD</a:t>
            </a:r>
          </a:p>
          <a:p>
            <a:pPr marL="0" marR="0" indent="0" algn="l" defTabSz="457200" rtl="0" eaLnBrk="1" fontAlgn="auto" latinLnBrk="0" hangingPunct="1">
              <a:lnSpc>
                <a:spcPct val="100000"/>
              </a:lnSpc>
              <a:spcBef>
                <a:spcPts val="0"/>
              </a:spcBef>
              <a:spcAft>
                <a:spcPts val="0"/>
              </a:spcAft>
              <a:buClrTx/>
              <a:buSzTx/>
              <a:buFontTx/>
              <a:buNone/>
              <a:tabLst/>
              <a:defRPr/>
            </a:pPr>
            <a:r>
              <a:rPr lang="en-US" i="0" dirty="0" smtClean="0"/>
              <a:t>Why</a:t>
            </a:r>
            <a:r>
              <a:rPr lang="en-US" i="0" baseline="0" dirty="0" smtClean="0"/>
              <a:t> = To clear up misconceptions </a:t>
            </a:r>
            <a:r>
              <a:rPr lang="en-US" i="1" baseline="0" dirty="0" smtClean="0"/>
              <a:t>3:30 – 4:45</a:t>
            </a:r>
          </a:p>
          <a:p>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Handout </a:t>
            </a:r>
            <a:r>
              <a:rPr lang="en-US" dirty="0" smtClean="0"/>
              <a:t>Overview of Standards for K-2</a:t>
            </a:r>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Susie </a:t>
            </a:r>
            <a:r>
              <a:rPr lang="en-US" baseline="0" dirty="0" err="1" smtClean="0"/>
              <a:t>Hokensen’s</a:t>
            </a:r>
            <a:r>
              <a:rPr lang="en-US" baseline="0" dirty="0" smtClean="0"/>
              <a:t> SMPs in table stands at each table</a:t>
            </a:r>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u="sng" baseline="0" dirty="0" smtClean="0"/>
              <a:t>10 Rubber Duck</a:t>
            </a:r>
            <a:r>
              <a:rPr lang="en-US" u="sng" baseline="0" dirty="0" smtClean="0"/>
              <a:t>s </a:t>
            </a:r>
            <a:r>
              <a:rPr lang="en-US" baseline="0" dirty="0" smtClean="0"/>
              <a:t>– drop ducks in buckets of water or sink. Let them settle in the water. How do you see them?  Write equations to show how you see them.</a:t>
            </a:r>
            <a:endParaRPr lang="en-US" dirty="0" smtClean="0"/>
          </a:p>
          <a:p>
            <a:pPr defTabSz="448650">
              <a:defRPr/>
            </a:pPr>
            <a:endParaRPr lang="en-US" dirty="0" smtClean="0"/>
          </a:p>
        </p:txBody>
      </p:sp>
      <p:sp>
        <p:nvSpPr>
          <p:cNvPr id="4" name="Slide Number Placeholder 3"/>
          <p:cNvSpPr>
            <a:spLocks noGrp="1"/>
          </p:cNvSpPr>
          <p:nvPr>
            <p:ph type="sldNum" sz="quarter" idx="10"/>
          </p:nvPr>
        </p:nvSpPr>
        <p:spPr/>
        <p:txBody>
          <a:bodyPr/>
          <a:lstStyle/>
          <a:p>
            <a:fld id="{4FD5787C-C062-794F-A9D4-EC4975C91138}" type="slidenum">
              <a:rPr lang="en-US" smtClean="0"/>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Discuss at tables</a:t>
            </a:r>
          </a:p>
          <a:p>
            <a:endParaRPr lang="en-US" dirty="0" smtClean="0"/>
          </a:p>
          <a:p>
            <a:r>
              <a:rPr lang="en-US" dirty="0" smtClean="0"/>
              <a:t>Have an estimation jar to provide an opportunity</a:t>
            </a:r>
            <a:r>
              <a:rPr lang="en-US" baseline="0" dirty="0" smtClean="0"/>
              <a:t> to practice estimation. Empty the jar and organize objects in groups of fives and tens.</a:t>
            </a:r>
          </a:p>
          <a:p>
            <a:endParaRPr lang="en-US" baseline="0" dirty="0" smtClean="0"/>
          </a:p>
          <a:p>
            <a:r>
              <a:rPr lang="en-US" baseline="0" dirty="0" smtClean="0"/>
              <a:t>Incorporate five and ten frames into calendar time by charting the number of days in school</a:t>
            </a:r>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17</a:t>
            </a:fld>
            <a:endParaRPr lang="en-US"/>
          </a:p>
        </p:txBody>
      </p:sp>
    </p:spTree>
    <p:extLst>
      <p:ext uri="{BB962C8B-B14F-4D97-AF65-F5344CB8AC3E}">
        <p14:creationId xmlns:p14="http://schemas.microsoft.com/office/powerpoint/2010/main" val="16666390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How many ways to make 8?</a:t>
            </a:r>
          </a:p>
          <a:p>
            <a:r>
              <a:rPr lang="en-US" b="0" dirty="0" smtClean="0"/>
              <a:t>Bags with 16</a:t>
            </a:r>
            <a:r>
              <a:rPr lang="en-US" b="0" baseline="0" dirty="0" smtClean="0"/>
              <a:t> kisses of each color</a:t>
            </a:r>
          </a:p>
          <a:p>
            <a:endParaRPr lang="en-US" b="1" baseline="0" dirty="0" smtClean="0"/>
          </a:p>
          <a:p>
            <a:r>
              <a:rPr lang="en-US" b="1" baseline="0" dirty="0" smtClean="0"/>
              <a:t>Linking cubes</a:t>
            </a:r>
            <a:r>
              <a:rPr lang="en-US" baseline="0" dirty="0" smtClean="0"/>
              <a:t> </a:t>
            </a:r>
            <a:r>
              <a:rPr lang="en-US" i="1" baseline="0" dirty="0" smtClean="0"/>
              <a:t>stacked </a:t>
            </a:r>
            <a:r>
              <a:rPr lang="en-US" baseline="0" dirty="0" smtClean="0"/>
              <a:t>on ten frames – making trains from linking cubes for number 10 hide behind back</a:t>
            </a:r>
          </a:p>
          <a:p>
            <a:r>
              <a:rPr lang="en-US" b="1" baseline="0" dirty="0" err="1" smtClean="0"/>
              <a:t>Rekenreks</a:t>
            </a:r>
            <a:r>
              <a:rPr lang="en-US" b="1" baseline="0" dirty="0" smtClean="0"/>
              <a:t> – commutative property</a:t>
            </a:r>
          </a:p>
          <a:p>
            <a:r>
              <a:rPr lang="en-US" b="1" baseline="0" dirty="0" smtClean="0"/>
              <a:t>Hundred’s Chart – Counting by 10’s, counting on, chunking numbers, reinforce place value</a:t>
            </a:r>
          </a:p>
          <a:p>
            <a:r>
              <a:rPr lang="en-US" b="1" dirty="0" smtClean="0"/>
              <a:t>Dice/ Number Cubes – numbers to 12</a:t>
            </a:r>
          </a:p>
          <a:p>
            <a:r>
              <a:rPr lang="en-US" b="1" dirty="0" smtClean="0"/>
              <a:t>Number</a:t>
            </a:r>
            <a:r>
              <a:rPr lang="en-US" b="1" baseline="0" dirty="0" smtClean="0"/>
              <a:t> Line – Counting Up, Counting back, Friendly Numbers</a:t>
            </a:r>
          </a:p>
          <a:p>
            <a:pPr defTabSz="448650">
              <a:defRPr/>
            </a:pPr>
            <a:r>
              <a:rPr lang="en-US" b="1" dirty="0" smtClean="0"/>
              <a:t>Base 10 Blocks – place value</a:t>
            </a:r>
          </a:p>
          <a:p>
            <a:endParaRPr lang="en-US" b="1" dirty="0" smtClean="0"/>
          </a:p>
          <a:p>
            <a:endParaRPr lang="en-US" b="1" dirty="0" smtClean="0"/>
          </a:p>
          <a:p>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u="sng" baseline="0" dirty="0" smtClean="0"/>
              <a:t>Eyes on Math</a:t>
            </a:r>
            <a:r>
              <a:rPr lang="en-US" b="0" baseline="0" dirty="0" smtClean="0"/>
              <a:t>:  </a:t>
            </a:r>
            <a:r>
              <a:rPr lang="en-US" dirty="0" smtClean="0"/>
              <a:t>What does 12</a:t>
            </a:r>
            <a:r>
              <a:rPr lang="en-US" baseline="0" dirty="0" smtClean="0"/>
              <a:t> – 8 tell you about the insects? </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Why might Maria and Miguel write different number</a:t>
            </a:r>
            <a:r>
              <a:rPr lang="en-US" baseline="0" dirty="0" smtClean="0"/>
              <a:t> sentences to tell what the dice roll is? </a:t>
            </a:r>
          </a:p>
        </p:txBody>
      </p:sp>
      <p:sp>
        <p:nvSpPr>
          <p:cNvPr id="4" name="Slide Number Placeholder 3"/>
          <p:cNvSpPr>
            <a:spLocks noGrp="1"/>
          </p:cNvSpPr>
          <p:nvPr>
            <p:ph type="sldNum" sz="quarter" idx="10"/>
          </p:nvPr>
        </p:nvSpPr>
        <p:spPr/>
        <p:txBody>
          <a:bodyPr/>
          <a:lstStyle/>
          <a:p>
            <a:fld id="{4FD5787C-C062-794F-A9D4-EC4975C91138}" type="slidenum">
              <a:rPr lang="en-US" smtClean="0"/>
              <a:pPr/>
              <a:t>19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Number Stories: Have children use individual arithmetic racks as a tool to solve various types of addition and subtraction number stories. This may be used as a journal or oral activity, with the focus on children explaining their strategy for solving the problem. Be sure to include open-ended problems that have more than one solution that children can model on the </a:t>
            </a:r>
            <a:r>
              <a:rPr lang="en-US" dirty="0" err="1" smtClean="0"/>
              <a:t>rekenreks</a:t>
            </a:r>
            <a:endParaRPr lang="en-US" b="1" dirty="0" smtClean="0"/>
          </a:p>
          <a:p>
            <a:endParaRPr lang="en-US" b="1" dirty="0" smtClean="0"/>
          </a:p>
          <a:p>
            <a:r>
              <a:rPr lang="en-US" b="1" dirty="0" smtClean="0"/>
              <a:t>Problem Types</a:t>
            </a:r>
          </a:p>
          <a:p>
            <a:r>
              <a:rPr lang="en-US" dirty="0" smtClean="0"/>
              <a:t>Addition = put together, add to</a:t>
            </a:r>
          </a:p>
          <a:p>
            <a:r>
              <a:rPr lang="en-US" dirty="0" smtClean="0"/>
              <a:t>Subtract = take apart, take from</a:t>
            </a:r>
          </a:p>
          <a:p>
            <a:r>
              <a:rPr lang="en-US" dirty="0" smtClean="0"/>
              <a:t>Compare=</a:t>
            </a:r>
            <a:r>
              <a:rPr lang="en-US" baseline="0" dirty="0" smtClean="0"/>
              <a:t> </a:t>
            </a:r>
            <a:r>
              <a:rPr lang="en-US" dirty="0" smtClean="0"/>
              <a:t>Result Unknown, Start Unknown, Change Unknown </a:t>
            </a:r>
          </a:p>
          <a:p>
            <a:endParaRPr lang="en-US" baseline="0" dirty="0" smtClean="0"/>
          </a:p>
        </p:txBody>
      </p:sp>
      <p:sp>
        <p:nvSpPr>
          <p:cNvPr id="4" name="Slide Number Placeholder 3"/>
          <p:cNvSpPr>
            <a:spLocks noGrp="1"/>
          </p:cNvSpPr>
          <p:nvPr>
            <p:ph type="sldNum" sz="quarter" idx="10"/>
          </p:nvPr>
        </p:nvSpPr>
        <p:spPr/>
        <p:txBody>
          <a:bodyPr/>
          <a:lstStyle/>
          <a:p>
            <a:fld id="{4FD5787C-C062-794F-A9D4-EC4975C91138}" type="slidenum">
              <a:rPr lang="en-US" smtClean="0"/>
              <a:pPr/>
              <a:t>20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Splash by Ann Jonas</a:t>
            </a:r>
            <a:r>
              <a:rPr lang="en-US" dirty="0" smtClean="0"/>
              <a:t> – use the book</a:t>
            </a:r>
            <a:r>
              <a:rPr lang="en-US" baseline="0" dirty="0" smtClean="0"/>
              <a:t> and </a:t>
            </a:r>
            <a:r>
              <a:rPr lang="en-US" baseline="0" dirty="0" err="1" smtClean="0"/>
              <a:t>rekenreks</a:t>
            </a:r>
            <a:r>
              <a:rPr lang="en-US" baseline="0" dirty="0" smtClean="0"/>
              <a:t>, linking cubes, number lines, ten frames…to show how you see what’s happening on each page</a:t>
            </a:r>
            <a:endParaRPr lang="en-US" dirty="0" smtClean="0"/>
          </a:p>
          <a:p>
            <a:r>
              <a:rPr lang="en-US" dirty="0" smtClean="0"/>
              <a:t>Oil pan background and cut out of the following with magnets on the back:</a:t>
            </a:r>
          </a:p>
          <a:p>
            <a:r>
              <a:rPr lang="en-US" dirty="0" smtClean="0"/>
              <a:t>1 turtle</a:t>
            </a:r>
          </a:p>
          <a:p>
            <a:r>
              <a:rPr lang="en-US" dirty="0" smtClean="0"/>
              <a:t>2 catfish</a:t>
            </a:r>
          </a:p>
          <a:p>
            <a:r>
              <a:rPr lang="en-US" dirty="0" smtClean="0"/>
              <a:t>3 frogs</a:t>
            </a:r>
          </a:p>
          <a:p>
            <a:r>
              <a:rPr lang="en-US" dirty="0" smtClean="0"/>
              <a:t>4 goldfish</a:t>
            </a:r>
          </a:p>
          <a:p>
            <a:r>
              <a:rPr lang="en-US" dirty="0" smtClean="0"/>
              <a:t>1 dog</a:t>
            </a:r>
          </a:p>
          <a:p>
            <a:r>
              <a:rPr lang="en-US" dirty="0" smtClean="0"/>
              <a:t>1 cat</a:t>
            </a:r>
          </a:p>
          <a:p>
            <a:r>
              <a:rPr lang="en-US" dirty="0" smtClean="0"/>
              <a:t>1 girl</a:t>
            </a:r>
          </a:p>
          <a:p>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21</a:t>
            </a:fld>
            <a:endParaRPr lang="en-US"/>
          </a:p>
        </p:txBody>
      </p:sp>
    </p:spTree>
    <p:extLst>
      <p:ext uri="{BB962C8B-B14F-4D97-AF65-F5344CB8AC3E}">
        <p14:creationId xmlns:p14="http://schemas.microsoft.com/office/powerpoint/2010/main" val="3894398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indent="-342881" defTabSz="457175">
              <a:defRPr/>
            </a:pPr>
            <a:r>
              <a:rPr lang="en-US" b="1" dirty="0" smtClean="0">
                <a:ea typeface="ＭＳ Ｐゴシック"/>
                <a:cs typeface="ＭＳ Ｐゴシック"/>
              </a:rPr>
              <a:t>Counting </a:t>
            </a:r>
            <a:r>
              <a:rPr lang="en-US" b="1" dirty="0">
                <a:ea typeface="ＭＳ Ｐゴシック"/>
                <a:cs typeface="ＭＳ Ｐゴシック"/>
              </a:rPr>
              <a:t>all </a:t>
            </a:r>
            <a:r>
              <a:rPr lang="en-US" dirty="0">
                <a:ea typeface="ＭＳ Ｐゴシック"/>
                <a:cs typeface="ＭＳ Ｐゴシック"/>
              </a:rPr>
              <a:t>= </a:t>
            </a:r>
            <a:r>
              <a:rPr lang="en-US" altLang="en-US" dirty="0"/>
              <a:t>Not able to add on, can not visualize a number and hold on to it in memory (K- 1) </a:t>
            </a:r>
            <a:r>
              <a:rPr lang="en-US" altLang="en-US" i="1" dirty="0"/>
              <a:t>Fingers, </a:t>
            </a:r>
            <a:r>
              <a:rPr lang="en-US" altLang="en-US" i="1" dirty="0" smtClean="0"/>
              <a:t>Objects</a:t>
            </a:r>
          </a:p>
          <a:p>
            <a:pPr>
              <a:lnSpc>
                <a:spcPct val="80000"/>
              </a:lnSpc>
              <a:buFontTx/>
              <a:buNone/>
            </a:pPr>
            <a:r>
              <a:rPr lang="en-US" b="1" dirty="0">
                <a:ea typeface="ＭＳ Ｐゴシック"/>
                <a:cs typeface="ＭＳ Ｐゴシック"/>
              </a:rPr>
              <a:t>Doubles/Near Doubles </a:t>
            </a:r>
            <a:r>
              <a:rPr lang="en-US" dirty="0">
                <a:ea typeface="ＭＳ Ｐゴシック"/>
                <a:cs typeface="ＭＳ Ｐゴシック"/>
              </a:rPr>
              <a:t>= </a:t>
            </a:r>
            <a:r>
              <a:rPr lang="en-US" altLang="en-US" dirty="0"/>
              <a:t>Kindergarten …when students are able to recall sums for many doubles. Adjust one or both numbers to make a doubles or near-double combination </a:t>
            </a:r>
            <a:r>
              <a:rPr lang="en-US" altLang="en-US" i="1" dirty="0"/>
              <a:t>10 Frames, </a:t>
            </a:r>
            <a:r>
              <a:rPr lang="en-US" altLang="en-US" i="1" dirty="0" smtClean="0"/>
              <a:t>Dice, 2-color</a:t>
            </a:r>
            <a:r>
              <a:rPr lang="en-US" altLang="en-US" i="1" baseline="0" dirty="0" smtClean="0"/>
              <a:t> counters</a:t>
            </a:r>
            <a:endParaRPr lang="en-US" altLang="en-US" i="1" dirty="0"/>
          </a:p>
          <a:p>
            <a:pPr>
              <a:lnSpc>
                <a:spcPct val="80000"/>
              </a:lnSpc>
              <a:buFontTx/>
              <a:buNone/>
            </a:pPr>
            <a:r>
              <a:rPr lang="en-US" b="1" dirty="0" smtClean="0">
                <a:ea typeface="ＭＳ Ｐゴシック"/>
                <a:cs typeface="ＭＳ Ｐゴシック"/>
              </a:rPr>
              <a:t>Making Tens </a:t>
            </a:r>
            <a:r>
              <a:rPr lang="en-US" dirty="0" smtClean="0">
                <a:ea typeface="ＭＳ Ｐゴシック"/>
                <a:cs typeface="ＭＳ Ｐゴシック"/>
              </a:rPr>
              <a:t>= We want our students to be flexible with numbers. Making groups of tens develops understanding of our place value and number system.</a:t>
            </a:r>
            <a:endParaRPr lang="en-US" sz="900" dirty="0" smtClean="0">
              <a:ea typeface="ＭＳ Ｐゴシック"/>
              <a:cs typeface="ＭＳ Ｐゴシック"/>
            </a:endParaRPr>
          </a:p>
          <a:p>
            <a:pPr indent="-342881"/>
            <a:r>
              <a:rPr lang="en-US" dirty="0" smtClean="0">
                <a:ea typeface="ＭＳ Ｐゴシック"/>
                <a:cs typeface="ＭＳ Ｐゴシック"/>
              </a:rPr>
              <a:t>Taking numbers apart with ease (fluency) is critical to the effectiveness. </a:t>
            </a:r>
            <a:r>
              <a:rPr lang="en-US" i="1" dirty="0" smtClean="0">
                <a:ea typeface="ＭＳ Ｐゴシック"/>
                <a:cs typeface="ＭＳ Ｐゴシック"/>
              </a:rPr>
              <a:t>Ten Frames, 2 color counters, dice</a:t>
            </a:r>
          </a:p>
          <a:p>
            <a:pPr defTabSz="448650">
              <a:lnSpc>
                <a:spcPct val="80000"/>
              </a:lnSpc>
              <a:defRPr/>
            </a:pPr>
            <a:r>
              <a:rPr lang="en-US" altLang="en-US" b="1" dirty="0" smtClean="0"/>
              <a:t>Landmark or Friendly Numbers </a:t>
            </a:r>
            <a:r>
              <a:rPr lang="en-US" altLang="en-US" dirty="0" smtClean="0"/>
              <a:t>= Numbers that are easy to use in mental computation, 5’s, 10’s, 25’s, 50’s, 100’s; 16 + 37 = 16 + 40 - 3 </a:t>
            </a:r>
            <a:r>
              <a:rPr lang="en-US" altLang="en-US" b="1" dirty="0" smtClean="0"/>
              <a:t>or </a:t>
            </a:r>
            <a:r>
              <a:rPr lang="en-US" altLang="en-US" dirty="0" smtClean="0"/>
              <a:t>20 + 37- 4 </a:t>
            </a:r>
            <a:r>
              <a:rPr lang="en-US" altLang="en-US" i="1" dirty="0" smtClean="0"/>
              <a:t>Number Lines</a:t>
            </a:r>
          </a:p>
          <a:p>
            <a:pPr>
              <a:lnSpc>
                <a:spcPct val="80000"/>
              </a:lnSpc>
              <a:buFontTx/>
              <a:buNone/>
            </a:pPr>
            <a:r>
              <a:rPr lang="en-US" b="1" dirty="0" smtClean="0">
                <a:ea typeface="ＭＳ Ｐゴシック"/>
                <a:cs typeface="ＭＳ Ｐゴシック"/>
              </a:rPr>
              <a:t>Compensation </a:t>
            </a:r>
            <a:r>
              <a:rPr lang="en-US" dirty="0">
                <a:ea typeface="ＭＳ Ｐゴシック"/>
                <a:cs typeface="ＭＳ Ｐゴシック"/>
              </a:rPr>
              <a:t>= </a:t>
            </a:r>
            <a:r>
              <a:rPr lang="en-US" altLang="en-US" dirty="0"/>
              <a:t>Strategy emerges in 1</a:t>
            </a:r>
            <a:r>
              <a:rPr lang="en-US" altLang="en-US" baseline="30000" dirty="0"/>
              <a:t>st</a:t>
            </a:r>
            <a:r>
              <a:rPr lang="en-US" altLang="en-US" dirty="0"/>
              <a:t> grade, second semester. Manipulate the numbers into friendly numbers. Remove an amount from one addend and give that exact amount to the other addend</a:t>
            </a:r>
            <a:r>
              <a:rPr lang="en-US" altLang="en-US" i="1" dirty="0"/>
              <a:t>. </a:t>
            </a:r>
            <a:r>
              <a:rPr lang="en-US" altLang="en-US" i="1" dirty="0" err="1"/>
              <a:t>Rekenreks</a:t>
            </a:r>
            <a:endParaRPr lang="en-US" altLang="en-US" i="1" dirty="0"/>
          </a:p>
          <a:p>
            <a:pPr>
              <a:buClr>
                <a:srgbClr val="F85C06"/>
              </a:buClr>
              <a:buFont typeface="Wingdings" pitchFamily="2" charset="2"/>
              <a:buNone/>
            </a:pPr>
            <a:r>
              <a:rPr lang="en-US" b="1" dirty="0" smtClean="0"/>
              <a:t>Breaking Apart Numbers</a:t>
            </a:r>
            <a:r>
              <a:rPr lang="en-US" b="1" baseline="0" dirty="0" smtClean="0"/>
              <a:t> into Place Value</a:t>
            </a:r>
            <a:r>
              <a:rPr lang="en-US" baseline="0" dirty="0" smtClean="0"/>
              <a:t> = </a:t>
            </a:r>
            <a:r>
              <a:rPr lang="en-US" altLang="en-US" dirty="0"/>
              <a:t>Break addends into expanded form and combine like place values. 16 + 37 = (10 + 6) + (30 + 7)= (10 + 30) + (6+7) </a:t>
            </a:r>
            <a:r>
              <a:rPr lang="en-US" altLang="en-US" i="1" dirty="0"/>
              <a:t>Base 10 Blocks</a:t>
            </a:r>
          </a:p>
          <a:p>
            <a:pPr>
              <a:buClr>
                <a:srgbClr val="F85C06"/>
              </a:buClr>
              <a:buFont typeface="Wingdings" pitchFamily="2" charset="2"/>
              <a:buNone/>
              <a:defRPr/>
            </a:pPr>
            <a:r>
              <a:rPr lang="en-US" b="1" dirty="0" smtClean="0"/>
              <a:t>Adding Up in Chunks</a:t>
            </a:r>
            <a:r>
              <a:rPr lang="en-US" dirty="0" smtClean="0"/>
              <a:t> =</a:t>
            </a:r>
            <a:r>
              <a:rPr lang="en-US" baseline="0" dirty="0" smtClean="0"/>
              <a:t> </a:t>
            </a:r>
            <a:r>
              <a:rPr lang="en-US" dirty="0"/>
              <a:t>Keep one addend whole while adding the second number into friendly number chunks. </a:t>
            </a:r>
            <a:r>
              <a:rPr lang="en-US" i="1" dirty="0"/>
              <a:t>Number Lines with pencil pointers, Hundreds </a:t>
            </a:r>
            <a:r>
              <a:rPr lang="en-US" i="1" dirty="0" smtClean="0"/>
              <a:t>Chart – What’s Number</a:t>
            </a:r>
            <a:r>
              <a:rPr lang="en-US" i="1" baseline="0" dirty="0" smtClean="0"/>
              <a:t> Is? (10 more, 10 less, 1 more, 1 less)</a:t>
            </a:r>
            <a:endParaRPr lang="en-US" i="1" dirty="0"/>
          </a:p>
          <a:p>
            <a:pPr defTabSz="457175">
              <a:buClr>
                <a:srgbClr val="F85C06"/>
              </a:buClr>
              <a:defRPr/>
            </a:pPr>
            <a:endParaRPr lang="en-US" b="1" dirty="0" smtClean="0"/>
          </a:p>
          <a:p>
            <a:pPr>
              <a:buClr>
                <a:srgbClr val="F85C06"/>
              </a:buClr>
              <a:buFont typeface="Wingdings" pitchFamily="2" charset="2"/>
              <a:buNone/>
              <a:defRPr/>
            </a:pPr>
            <a:endParaRPr lang="en-US" dirty="0"/>
          </a:p>
          <a:p>
            <a:pPr defTabSz="897252" fontAlgn="base">
              <a:spcBef>
                <a:spcPct val="30000"/>
              </a:spcBef>
              <a:spcAft>
                <a:spcPct val="0"/>
              </a:spcAft>
              <a:defRPr/>
            </a:pPr>
            <a:endParaRPr lang="en-US" dirty="0" smtClean="0"/>
          </a:p>
        </p:txBody>
      </p:sp>
      <p:sp>
        <p:nvSpPr>
          <p:cNvPr id="4" name="Slide Number Placeholder 3"/>
          <p:cNvSpPr>
            <a:spLocks noGrp="1"/>
          </p:cNvSpPr>
          <p:nvPr>
            <p:ph type="sldNum" sz="quarter" idx="10"/>
          </p:nvPr>
        </p:nvSpPr>
        <p:spPr/>
        <p:txBody>
          <a:bodyPr/>
          <a:lstStyle/>
          <a:p>
            <a:pPr>
              <a:defRPr/>
            </a:pPr>
            <a:fld id="{82B5B01E-CDD1-41B6-ACC5-DA77ABF14D00}" type="slidenum">
              <a:rPr lang="en-US" smtClean="0"/>
              <a:pPr>
                <a:defRPr/>
              </a:pPr>
              <a:t>22</a:t>
            </a:fld>
            <a:endParaRPr lang="en-US"/>
          </a:p>
        </p:txBody>
      </p:sp>
    </p:spTree>
    <p:extLst>
      <p:ext uri="{BB962C8B-B14F-4D97-AF65-F5344CB8AC3E}">
        <p14:creationId xmlns:p14="http://schemas.microsoft.com/office/powerpoint/2010/main" val="31837113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7252" fontAlgn="base">
              <a:spcBef>
                <a:spcPct val="30000"/>
              </a:spcBef>
              <a:spcAft>
                <a:spcPct val="0"/>
              </a:spcAft>
              <a:defRPr/>
            </a:pPr>
            <a:r>
              <a:rPr lang="en-US" i="1" dirty="0" smtClean="0"/>
              <a:t>Number Talks </a:t>
            </a:r>
            <a:r>
              <a:rPr lang="en-US" dirty="0" smtClean="0"/>
              <a:t>by Sherry </a:t>
            </a:r>
            <a:r>
              <a:rPr lang="en-US" dirty="0" err="1" smtClean="0"/>
              <a:t>Perrish</a:t>
            </a:r>
            <a:endParaRPr lang="en-US" dirty="0" smtClean="0"/>
          </a:p>
          <a:p>
            <a:pPr defTabSz="897252" fontAlgn="base">
              <a:spcBef>
                <a:spcPct val="30000"/>
              </a:spcBef>
              <a:spcAft>
                <a:spcPct val="0"/>
              </a:spcAft>
              <a:defRPr/>
            </a:pPr>
            <a:r>
              <a:rPr lang="en-US" dirty="0" smtClean="0"/>
              <a:t>Why they chose what they did?</a:t>
            </a:r>
          </a:p>
          <a:p>
            <a:pPr defTabSz="897252" fontAlgn="base">
              <a:spcBef>
                <a:spcPct val="30000"/>
              </a:spcBef>
              <a:spcAft>
                <a:spcPct val="0"/>
              </a:spcAft>
              <a:defRPr/>
            </a:pPr>
            <a:r>
              <a:rPr lang="en-US" i="0" dirty="0" smtClean="0"/>
              <a:t>Analyze and discuss at tables</a:t>
            </a:r>
          </a:p>
          <a:p>
            <a:pPr defTabSz="897252" fontAlgn="base">
              <a:spcBef>
                <a:spcPct val="30000"/>
              </a:spcBef>
              <a:spcAft>
                <a:spcPct val="0"/>
              </a:spcAft>
              <a:defRPr/>
            </a:pPr>
            <a:endParaRPr lang="en-US" dirty="0" smtClean="0"/>
          </a:p>
          <a:p>
            <a:pPr defTabSz="897252" fontAlgn="base">
              <a:spcBef>
                <a:spcPct val="30000"/>
              </a:spcBef>
              <a:spcAft>
                <a:spcPct val="0"/>
              </a:spcAft>
              <a:defRPr/>
            </a:pPr>
            <a:r>
              <a:rPr lang="en-US" dirty="0" smtClean="0"/>
              <a:t>Counting all/Counting on – Dot Images</a:t>
            </a:r>
          </a:p>
          <a:p>
            <a:pPr defTabSz="897252" fontAlgn="base">
              <a:spcBef>
                <a:spcPct val="30000"/>
              </a:spcBef>
              <a:spcAft>
                <a:spcPct val="0"/>
              </a:spcAft>
              <a:defRPr/>
            </a:pPr>
            <a:r>
              <a:rPr lang="en-US" dirty="0" smtClean="0"/>
              <a:t>Making Tens</a:t>
            </a:r>
          </a:p>
          <a:p>
            <a:pPr defTabSz="897252" fontAlgn="base">
              <a:spcBef>
                <a:spcPct val="30000"/>
              </a:spcBef>
              <a:spcAft>
                <a:spcPct val="0"/>
              </a:spcAft>
              <a:defRPr/>
            </a:pPr>
            <a:r>
              <a:rPr lang="en-US" dirty="0" smtClean="0"/>
              <a:t>Adding Up in Chunks</a:t>
            </a:r>
          </a:p>
          <a:p>
            <a:pPr defTabSz="897252" fontAlgn="base">
              <a:spcBef>
                <a:spcPct val="30000"/>
              </a:spcBef>
              <a:spcAft>
                <a:spcPct val="0"/>
              </a:spcAft>
              <a:defRPr/>
            </a:pPr>
            <a:r>
              <a:rPr lang="en-US" dirty="0" smtClean="0"/>
              <a:t>Removal</a:t>
            </a:r>
          </a:p>
        </p:txBody>
      </p:sp>
      <p:sp>
        <p:nvSpPr>
          <p:cNvPr id="4" name="Slide Number Placeholder 3"/>
          <p:cNvSpPr>
            <a:spLocks noGrp="1"/>
          </p:cNvSpPr>
          <p:nvPr>
            <p:ph type="sldNum" sz="quarter" idx="10"/>
          </p:nvPr>
        </p:nvSpPr>
        <p:spPr/>
        <p:txBody>
          <a:bodyPr/>
          <a:lstStyle/>
          <a:p>
            <a:fld id="{4FD5787C-C062-794F-A9D4-EC4975C91138}" type="slidenum">
              <a:rPr lang="en-US" smtClean="0"/>
              <a:pPr/>
              <a:t>23</a:t>
            </a:fld>
            <a:endParaRPr lang="en-US"/>
          </a:p>
        </p:txBody>
      </p:sp>
    </p:spTree>
    <p:extLst>
      <p:ext uri="{BB962C8B-B14F-4D97-AF65-F5344CB8AC3E}">
        <p14:creationId xmlns:p14="http://schemas.microsoft.com/office/powerpoint/2010/main" val="37018650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Write individual solutions and share how you solved with a partner. Task monitor and ask participants to share</a:t>
            </a:r>
            <a:r>
              <a:rPr lang="en-US" baseline="0" dirty="0" smtClean="0"/>
              <a:t> solutions on doc camera.</a:t>
            </a:r>
          </a:p>
          <a:p>
            <a:endParaRPr lang="en-US" baseline="0" dirty="0" smtClean="0"/>
          </a:p>
          <a:p>
            <a:r>
              <a:rPr lang="en-US" baseline="0" dirty="0" smtClean="0"/>
              <a:t>CC = Real Life Situations</a:t>
            </a:r>
            <a:endParaRPr lang="en-US" dirty="0" smtClean="0"/>
          </a:p>
          <a:p>
            <a:endParaRPr lang="en-US" b="1" dirty="0" smtClean="0"/>
          </a:p>
          <a:p>
            <a:endParaRPr lang="en-US" b="1" dirty="0" smtClean="0"/>
          </a:p>
        </p:txBody>
      </p:sp>
      <p:sp>
        <p:nvSpPr>
          <p:cNvPr id="4" name="Slide Number Placeholder 3"/>
          <p:cNvSpPr>
            <a:spLocks noGrp="1"/>
          </p:cNvSpPr>
          <p:nvPr>
            <p:ph type="sldNum" sz="quarter" idx="10"/>
          </p:nvPr>
        </p:nvSpPr>
        <p:spPr/>
        <p:txBody>
          <a:bodyPr/>
          <a:lstStyle/>
          <a:p>
            <a:fld id="{4FD5787C-C062-794F-A9D4-EC4975C91138}" type="slidenum">
              <a:rPr lang="en-US" smtClean="0"/>
              <a:pPr/>
              <a:t>24</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Marilyn Burns – Math and Literature (K-3)</a:t>
            </a:r>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25</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Merit pay for kings who performed the best.</a:t>
            </a:r>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26</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Adding</a:t>
            </a:r>
            <a:r>
              <a:rPr lang="en-US" b="1" baseline="0" dirty="0" smtClean="0"/>
              <a:t> Up </a:t>
            </a:r>
            <a:r>
              <a:rPr lang="en-US" baseline="0" dirty="0" smtClean="0"/>
              <a:t>= </a:t>
            </a:r>
          </a:p>
          <a:p>
            <a:r>
              <a:rPr lang="en-US" baseline="0" dirty="0" smtClean="0"/>
              <a:t>14 – 7 = Start at 7 and jump on number line  3 + 1 + 1 + 1 + 1</a:t>
            </a:r>
          </a:p>
          <a:p>
            <a:pPr>
              <a:lnSpc>
                <a:spcPct val="90000"/>
              </a:lnSpc>
              <a:buFontTx/>
              <a:buNone/>
            </a:pPr>
            <a:endParaRPr lang="en-US" b="1" u="sng" dirty="0" smtClean="0"/>
          </a:p>
          <a:p>
            <a:pPr>
              <a:lnSpc>
                <a:spcPct val="90000"/>
              </a:lnSpc>
              <a:buFontTx/>
              <a:buNone/>
            </a:pPr>
            <a:r>
              <a:rPr lang="en-US" b="1" u="sng" dirty="0" smtClean="0"/>
              <a:t>10 In the Bed </a:t>
            </a:r>
            <a:r>
              <a:rPr lang="en-US" dirty="0" smtClean="0"/>
              <a:t>book to show what happens in the story on the double 10-frames with 2 color counters to show what happens when one falls off the bed– switch to other 10 frame and turn color counter to opposite side</a:t>
            </a:r>
            <a:endParaRPr lang="en-US" baseline="0" dirty="0" smtClean="0"/>
          </a:p>
          <a:p>
            <a:endParaRPr lang="en-US" baseline="0" dirty="0" smtClean="0"/>
          </a:p>
          <a:p>
            <a:pPr defTabSz="457175">
              <a:defRPr/>
            </a:pPr>
            <a:r>
              <a:rPr lang="en-US" altLang="en-US" b="1" dirty="0"/>
              <a:t>Removal</a:t>
            </a:r>
            <a:r>
              <a:rPr lang="en-US" altLang="en-US" dirty="0"/>
              <a:t> =</a:t>
            </a:r>
          </a:p>
          <a:p>
            <a:pPr defTabSz="457175">
              <a:defRPr/>
            </a:pPr>
            <a:r>
              <a:rPr lang="en-US" altLang="en-US" dirty="0"/>
              <a:t>Must be able to </a:t>
            </a:r>
            <a:r>
              <a:rPr lang="en-US" altLang="en-US" dirty="0" smtClean="0"/>
              <a:t>decompose/decrease in chunks </a:t>
            </a:r>
            <a:r>
              <a:rPr lang="en-US" altLang="en-US" dirty="0"/>
              <a:t>numbers to use this strategy  </a:t>
            </a:r>
            <a:r>
              <a:rPr lang="en-US" altLang="en-US" sz="900" dirty="0"/>
              <a:t>.</a:t>
            </a:r>
          </a:p>
          <a:p>
            <a:pPr marL="0" lvl="3" defTabSz="457175">
              <a:lnSpc>
                <a:spcPct val="90000"/>
              </a:lnSpc>
              <a:defRPr/>
            </a:pPr>
            <a:r>
              <a:rPr lang="en-US" altLang="en-US" sz="2000" dirty="0"/>
              <a:t>Create a real life context where removing an amount from the whole is necessary. </a:t>
            </a:r>
            <a:r>
              <a:rPr lang="en-US" altLang="en-US" sz="2000" b="1" i="1" dirty="0"/>
              <a:t>Ex. Susie has 26 gel pens. She gives her friend 12. How many pens does Susie have left?</a:t>
            </a:r>
          </a:p>
          <a:p>
            <a:pPr>
              <a:lnSpc>
                <a:spcPct val="90000"/>
              </a:lnSpc>
              <a:buFontTx/>
              <a:buNone/>
            </a:pPr>
            <a:endParaRPr lang="en-US" altLang="en-US" sz="2000" dirty="0"/>
          </a:p>
          <a:p>
            <a:pPr lvl="3">
              <a:lnSpc>
                <a:spcPct val="90000"/>
              </a:lnSpc>
              <a:buFontTx/>
              <a:buNone/>
            </a:pPr>
            <a:endParaRPr lang="en-US" altLang="en-US" sz="2000" b="1" i="1" dirty="0"/>
          </a:p>
          <a:p>
            <a:pPr defTabSz="457175">
              <a:defRPr/>
            </a:pPr>
            <a:endParaRPr lang="en-US" altLang="en-US" dirty="0"/>
          </a:p>
          <a:p>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27</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t>Eyes on Math</a:t>
            </a:r>
            <a:r>
              <a:rPr lang="en-US" dirty="0" smtClean="0"/>
              <a:t> </a:t>
            </a:r>
          </a:p>
          <a:p>
            <a:pPr marL="228587" indent="-228587"/>
            <a:endParaRPr lang="en-US" dirty="0" smtClean="0"/>
          </a:p>
          <a:p>
            <a:r>
              <a:rPr lang="en-US" dirty="0" smtClean="0"/>
              <a:t>5 + 8 = 3 + ____</a:t>
            </a:r>
            <a:r>
              <a:rPr lang="en-US" baseline="0" dirty="0" smtClean="0"/>
              <a:t>							27 – 7 = ___</a:t>
            </a:r>
          </a:p>
          <a:p>
            <a:r>
              <a:rPr lang="en-US" baseline="0" dirty="0" smtClean="0"/>
              <a:t>									14 – 7 = ___</a:t>
            </a:r>
            <a:endParaRPr lang="en-US" dirty="0"/>
          </a:p>
        </p:txBody>
      </p:sp>
      <p:sp>
        <p:nvSpPr>
          <p:cNvPr id="4" name="Slide Number Placeholder 3"/>
          <p:cNvSpPr>
            <a:spLocks noGrp="1"/>
          </p:cNvSpPr>
          <p:nvPr>
            <p:ph type="sldNum" sz="quarter" idx="10"/>
          </p:nvPr>
        </p:nvSpPr>
        <p:spPr/>
        <p:txBody>
          <a:bodyPr/>
          <a:lstStyle/>
          <a:p>
            <a:fld id="{B2E45D38-5DB0-4CE8-AC50-050F1EE94501}" type="slidenum">
              <a:rPr lang="en-US" smtClean="0"/>
              <a:pPr/>
              <a:t>28</a:t>
            </a:fld>
            <a:endParaRPr lang="en-US"/>
          </a:p>
        </p:txBody>
      </p:sp>
    </p:spTree>
    <p:extLst>
      <p:ext uri="{BB962C8B-B14F-4D97-AF65-F5344CB8AC3E}">
        <p14:creationId xmlns:p14="http://schemas.microsoft.com/office/powerpoint/2010/main" val="2851272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How High Can A Dinosaur</a:t>
            </a:r>
            <a:r>
              <a:rPr lang="en-US" b="1" baseline="0" dirty="0" smtClean="0"/>
              <a:t> Count</a:t>
            </a:r>
            <a:r>
              <a:rPr lang="en-US" baseline="0" dirty="0" smtClean="0"/>
              <a:t> by </a:t>
            </a:r>
            <a:r>
              <a:rPr lang="en-US" baseline="0" dirty="0" err="1" smtClean="0"/>
              <a:t>Valorie</a:t>
            </a:r>
            <a:r>
              <a:rPr lang="en-US" baseline="0" dirty="0" smtClean="0"/>
              <a:t> Fisher</a:t>
            </a:r>
          </a:p>
          <a:p>
            <a:r>
              <a:rPr lang="en-US" baseline="0" dirty="0" smtClean="0"/>
              <a:t>4 + ___ = 7</a:t>
            </a:r>
          </a:p>
          <a:p>
            <a:r>
              <a:rPr lang="en-US" baseline="0" dirty="0" smtClean="0"/>
              <a:t>7 – 2 = 5, 5 – 2 = 3</a:t>
            </a:r>
          </a:p>
          <a:p>
            <a:r>
              <a:rPr lang="en-US" baseline="0" dirty="0" smtClean="0"/>
              <a:t>Use </a:t>
            </a:r>
            <a:r>
              <a:rPr lang="en-US" b="1" baseline="0" dirty="0" smtClean="0"/>
              <a:t>linking cubes </a:t>
            </a:r>
            <a:r>
              <a:rPr lang="en-US" baseline="0" dirty="0" smtClean="0"/>
              <a:t>to assist with finding the solutions</a:t>
            </a:r>
          </a:p>
          <a:p>
            <a:endParaRPr lang="en-US" baseline="0" dirty="0" smtClean="0"/>
          </a:p>
          <a:p>
            <a:r>
              <a:rPr lang="en-US" baseline="0" dirty="0" smtClean="0"/>
              <a:t>How many cups of tea do they drink altogether?</a:t>
            </a:r>
          </a:p>
          <a:p>
            <a:r>
              <a:rPr lang="en-US" baseline="0" dirty="0" smtClean="0"/>
              <a:t>Each cup of tea used one tea bag. How many tea bags are left in the box?</a:t>
            </a:r>
          </a:p>
          <a:p>
            <a:r>
              <a:rPr lang="en-US" baseline="0" dirty="0" smtClean="0"/>
              <a:t>If Sadie and Trixie share the box of cookies equally, how many cookies do they each get?</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Greater Than/Less Than Cards –set up at tables and </a:t>
            </a:r>
            <a:r>
              <a:rPr lang="en-US" baseline="0" dirty="0" err="1" smtClean="0"/>
              <a:t>justfy</a:t>
            </a:r>
            <a:r>
              <a:rPr lang="en-US" baseline="0" dirty="0" smtClean="0"/>
              <a:t> answer</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8D08CA04-4406-4366-8461-D0C7AA75D497}" type="slidenum">
              <a:rPr lang="en-US" smtClean="0"/>
              <a:pPr/>
              <a:t>29</a:t>
            </a:fld>
            <a:endParaRPr lang="en-US"/>
          </a:p>
        </p:txBody>
      </p:sp>
    </p:spTree>
    <p:extLst>
      <p:ext uri="{BB962C8B-B14F-4D97-AF65-F5344CB8AC3E}">
        <p14:creationId xmlns:p14="http://schemas.microsoft.com/office/powerpoint/2010/main" val="5122795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How does the teacher in the following clip elicit thinking and guide the discussion?</a:t>
            </a:r>
          </a:p>
          <a:p>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31</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i="0" baseline="0" dirty="0" smtClean="0"/>
              <a:t>Kathy Richardson Video</a:t>
            </a:r>
          </a:p>
          <a:p>
            <a:pPr marL="228600" indent="-228600">
              <a:buNone/>
            </a:pPr>
            <a:endParaRPr lang="en-US" i="0" baseline="0" dirty="0" smtClean="0"/>
          </a:p>
          <a:p>
            <a:pPr marL="228600" indent="-228600">
              <a:buNone/>
            </a:pPr>
            <a:r>
              <a:rPr lang="en-US" i="0" baseline="0" dirty="0" smtClean="0"/>
              <a:t>Math Talk -  grade 1-3   21 + 12    </a:t>
            </a:r>
            <a:r>
              <a:rPr lang="en-US" i="1" baseline="0" dirty="0" smtClean="0"/>
              <a:t>43:05 – 45:30</a:t>
            </a:r>
          </a:p>
          <a:p>
            <a:pPr marL="228600" indent="-228600">
              <a:buNone/>
            </a:pPr>
            <a:r>
              <a:rPr lang="en-US" i="0" baseline="0" dirty="0" smtClean="0"/>
              <a:t>                                      31-15  </a:t>
            </a:r>
            <a:r>
              <a:rPr lang="en-US" i="1" baseline="0" dirty="0" smtClean="0"/>
              <a:t>45:35 – 47:50</a:t>
            </a:r>
          </a:p>
          <a:p>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32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smtClean="0"/>
              <a:t>Standards of MP #3</a:t>
            </a:r>
          </a:p>
          <a:p>
            <a:r>
              <a:rPr lang="en-US" baseline="0" dirty="0" smtClean="0"/>
              <a:t>Ask students to show multiple solutions and justify answers. These sentence frames may help EL students.</a:t>
            </a:r>
          </a:p>
          <a:p>
            <a:r>
              <a:rPr lang="en-US" baseline="0" dirty="0" smtClean="0"/>
              <a:t>Also point out word cards on walls.</a:t>
            </a:r>
          </a:p>
        </p:txBody>
      </p:sp>
      <p:sp>
        <p:nvSpPr>
          <p:cNvPr id="4" name="Slide Number Placeholder 3"/>
          <p:cNvSpPr>
            <a:spLocks noGrp="1"/>
          </p:cNvSpPr>
          <p:nvPr>
            <p:ph type="sldNum" sz="quarter" idx="10"/>
          </p:nvPr>
        </p:nvSpPr>
        <p:spPr/>
        <p:txBody>
          <a:bodyPr/>
          <a:lstStyle/>
          <a:p>
            <a:fld id="{475CC926-5A4D-8044-9FD1-B7C96C190554}" type="slidenum">
              <a:rPr lang="en-US" smtClean="0"/>
              <a:pPr/>
              <a:t>33</a:t>
            </a:fld>
            <a:endParaRPr lang="en-US"/>
          </a:p>
        </p:txBody>
      </p:sp>
    </p:spTree>
    <p:extLst>
      <p:ext uri="{BB962C8B-B14F-4D97-AF65-F5344CB8AC3E}">
        <p14:creationId xmlns:p14="http://schemas.microsoft.com/office/powerpoint/2010/main" val="27118669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MP #3</a:t>
            </a:r>
          </a:p>
          <a:p>
            <a:r>
              <a:rPr lang="en-US" dirty="0" smtClean="0"/>
              <a:t>Class</a:t>
            </a:r>
            <a:r>
              <a:rPr lang="en-US" baseline="0" dirty="0" smtClean="0"/>
              <a:t> discussions</a:t>
            </a:r>
          </a:p>
          <a:p>
            <a:r>
              <a:rPr lang="en-US" baseline="0" dirty="0" smtClean="0"/>
              <a:t>Kathy Richardson</a:t>
            </a:r>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34</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Ruth Parker Template on Planning a</a:t>
            </a:r>
            <a:r>
              <a:rPr lang="en-US" baseline="0" dirty="0" smtClean="0"/>
              <a:t> Number Talk</a:t>
            </a:r>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35</a:t>
            </a:fld>
            <a:endParaRPr lang="en-US"/>
          </a:p>
        </p:txBody>
      </p:sp>
    </p:spTree>
    <p:extLst>
      <p:ext uri="{BB962C8B-B14F-4D97-AF65-F5344CB8AC3E}">
        <p14:creationId xmlns:p14="http://schemas.microsoft.com/office/powerpoint/2010/main" val="3700232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sz="1200" u="sng" kern="1200" dirty="0" smtClean="0">
                <a:solidFill>
                  <a:schemeClr val="tx1"/>
                </a:solidFill>
                <a:latin typeface="+mn-lt"/>
                <a:ea typeface="+mn-ea"/>
                <a:cs typeface="+mn-cs"/>
                <a:hlinkClick r:id="rId3"/>
              </a:rPr>
              <a:t>http://www.insidemathematics.org/index.php/2nd-grade-number-of-the-day</a:t>
            </a:r>
            <a:endParaRPr lang="en-US" sz="1200" u="sng" kern="1200" dirty="0" smtClean="0">
              <a:solidFill>
                <a:schemeClr val="tx1"/>
              </a:solidFill>
              <a:latin typeface="+mn-lt"/>
              <a:ea typeface="+mn-ea"/>
              <a:cs typeface="+mn-cs"/>
            </a:endParaRPr>
          </a:p>
          <a:p>
            <a:pPr marL="228600" indent="-228600">
              <a:buNone/>
            </a:pPr>
            <a:endParaRPr lang="en-US" dirty="0" smtClean="0"/>
          </a:p>
          <a:p>
            <a:pPr marL="228600" indent="-228600">
              <a:buNone/>
            </a:pPr>
            <a:r>
              <a:rPr lang="en-US" dirty="0" smtClean="0"/>
              <a:t>Set up the problem =</a:t>
            </a:r>
            <a:r>
              <a:rPr lang="en-US" i="1" dirty="0" smtClean="0"/>
              <a:t> 3:30 – 5:00 </a:t>
            </a:r>
            <a:r>
              <a:rPr lang="en-US" i="0" dirty="0" smtClean="0"/>
              <a:t> Even #</a:t>
            </a:r>
            <a:r>
              <a:rPr lang="en-US" i="0" dirty="0" err="1" smtClean="0"/>
              <a:t>s</a:t>
            </a:r>
            <a:r>
              <a:rPr lang="en-US" i="0" dirty="0" smtClean="0"/>
              <a:t> = ones place, fair share on towers</a:t>
            </a:r>
          </a:p>
          <a:p>
            <a:pPr marL="228600" indent="-228600">
              <a:buNone/>
            </a:pPr>
            <a:r>
              <a:rPr lang="en-US" i="0" dirty="0" smtClean="0"/>
              <a:t>						Ends in zero = a ten</a:t>
            </a:r>
            <a:endParaRPr lang="en-US" i="1" dirty="0" smtClean="0"/>
          </a:p>
          <a:p>
            <a:pPr marL="228600" indent="-228600">
              <a:buAutoNum type="arabicPeriod"/>
            </a:pPr>
            <a:endParaRPr lang="en-US" dirty="0" smtClean="0"/>
          </a:p>
          <a:p>
            <a:pPr marL="228600" indent="-228600">
              <a:buAutoNum type="arabicPeriod"/>
            </a:pPr>
            <a:r>
              <a:rPr lang="en-US" dirty="0" smtClean="0"/>
              <a:t>(100x2) divided</a:t>
            </a:r>
            <a:r>
              <a:rPr lang="en-US" baseline="0" dirty="0" smtClean="0"/>
              <a:t> by 2 + (70 </a:t>
            </a:r>
            <a:r>
              <a:rPr lang="en-US" baseline="0" dirty="0" err="1" smtClean="0"/>
              <a:t>x</a:t>
            </a:r>
            <a:r>
              <a:rPr lang="en-US" baseline="0" dirty="0" smtClean="0"/>
              <a:t> 1</a:t>
            </a:r>
            <a:r>
              <a:rPr lang="en-US" i="1" baseline="0" dirty="0" smtClean="0"/>
              <a:t>)    </a:t>
            </a:r>
            <a:r>
              <a:rPr lang="en-US" i="1" dirty="0" smtClean="0"/>
              <a:t> 23:45-26:00</a:t>
            </a:r>
            <a:r>
              <a:rPr lang="en-US" i="1" baseline="0" dirty="0" smtClean="0"/>
              <a:t>  </a:t>
            </a:r>
          </a:p>
          <a:p>
            <a:pPr marL="228600" indent="-228600">
              <a:buNone/>
            </a:pPr>
            <a:r>
              <a:rPr lang="en-US" i="0" baseline="0" dirty="0" smtClean="0"/>
              <a:t>2. 10 + 20 + 30 + 40 + 50 + 20   Consecutive </a:t>
            </a:r>
            <a:r>
              <a:rPr lang="en-US" i="1" baseline="0" dirty="0" smtClean="0"/>
              <a:t>Numbers  28:00-31:11 </a:t>
            </a:r>
          </a:p>
          <a:p>
            <a:pPr marL="228600" indent="-228600">
              <a:buNone/>
            </a:pPr>
            <a:r>
              <a:rPr lang="en-US" i="0" dirty="0" smtClean="0"/>
              <a:t>3. 50 </a:t>
            </a:r>
            <a:r>
              <a:rPr lang="en-US" i="0" dirty="0" err="1" smtClean="0"/>
              <a:t>x</a:t>
            </a:r>
            <a:r>
              <a:rPr lang="en-US" i="0" dirty="0" smtClean="0"/>
              <a:t> 50 - 2400 + (2x30) +( 2x3 )+</a:t>
            </a:r>
            <a:r>
              <a:rPr lang="en-US" i="0" baseline="0" dirty="0" smtClean="0"/>
              <a:t> (</a:t>
            </a:r>
            <a:r>
              <a:rPr lang="en-US" i="0" dirty="0" smtClean="0"/>
              <a:t>4x1) or (3x3) + (1x1)</a:t>
            </a:r>
          </a:p>
          <a:p>
            <a:pPr marL="228600" indent="-228600">
              <a:buNone/>
            </a:pPr>
            <a:r>
              <a:rPr lang="en-US" i="0" dirty="0" smtClean="0"/>
              <a:t>4.</a:t>
            </a:r>
            <a:r>
              <a:rPr lang="en-US" i="0" baseline="0" dirty="0" smtClean="0"/>
              <a:t> 50 </a:t>
            </a:r>
            <a:r>
              <a:rPr lang="en-US" i="0" baseline="0" dirty="0" err="1" smtClean="0"/>
              <a:t>x</a:t>
            </a:r>
            <a:r>
              <a:rPr lang="en-US" i="0" baseline="0" dirty="0" smtClean="0"/>
              <a:t> 40 – 240 + (35 </a:t>
            </a:r>
            <a:r>
              <a:rPr lang="en-US" i="0" baseline="0" dirty="0" err="1" smtClean="0"/>
              <a:t>x</a:t>
            </a:r>
            <a:r>
              <a:rPr lang="en-US" i="0" baseline="0" dirty="0" smtClean="0"/>
              <a:t> 2)</a:t>
            </a:r>
          </a:p>
          <a:p>
            <a:pPr marL="228600" indent="-228600">
              <a:buNone/>
            </a:pPr>
            <a:r>
              <a:rPr lang="en-US" i="0" baseline="0" dirty="0" smtClean="0"/>
              <a:t>                               (30 </a:t>
            </a:r>
            <a:r>
              <a:rPr lang="en-US" i="0" baseline="0" dirty="0" err="1" smtClean="0"/>
              <a:t>x</a:t>
            </a:r>
            <a:r>
              <a:rPr lang="en-US" i="0" baseline="0" dirty="0" smtClean="0"/>
              <a:t> 2) + (5x2) or (30 + 5 ) </a:t>
            </a:r>
            <a:r>
              <a:rPr lang="en-US" i="0" baseline="0" dirty="0" err="1" smtClean="0"/>
              <a:t>x</a:t>
            </a:r>
            <a:r>
              <a:rPr lang="en-US" i="0" baseline="0" dirty="0" smtClean="0"/>
              <a:t> 2 distributive property  </a:t>
            </a:r>
            <a:r>
              <a:rPr lang="en-US" i="1" baseline="0" dirty="0" smtClean="0"/>
              <a:t>34:00 – 37:00</a:t>
            </a:r>
          </a:p>
          <a:p>
            <a:pPr marL="228600" indent="-228600">
              <a:buNone/>
            </a:pPr>
            <a:r>
              <a:rPr lang="en-US" i="0" baseline="0" dirty="0" smtClean="0"/>
              <a:t>5. (167 divided by 167) + (50 </a:t>
            </a:r>
            <a:r>
              <a:rPr lang="en-US" i="0" baseline="0" dirty="0" err="1" smtClean="0"/>
              <a:t>x</a:t>
            </a:r>
            <a:r>
              <a:rPr lang="en-US" i="0" baseline="0" dirty="0" smtClean="0"/>
              <a:t> 2) + (60 + 10) -</a:t>
            </a:r>
            <a:r>
              <a:rPr lang="en-US" i="1" baseline="0" dirty="0" smtClean="0"/>
              <a:t>1   37:00 – 39:51</a:t>
            </a:r>
            <a:endParaRPr lang="en-US" i="1" dirty="0" smtClean="0"/>
          </a:p>
          <a:p>
            <a:pPr marL="228600" indent="-228600">
              <a:buNone/>
            </a:pPr>
            <a:endParaRPr lang="en-US" i="0"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36</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u="sng" dirty="0" smtClean="0"/>
              <a:t>Good Questions for Math Teaching</a:t>
            </a:r>
            <a:r>
              <a:rPr lang="en-US" dirty="0" smtClean="0"/>
              <a:t>: Why Ask Them</a:t>
            </a:r>
            <a:r>
              <a:rPr lang="en-US" baseline="0" dirty="0" smtClean="0"/>
              <a:t> and What to Ask, K-6, Peter Sullivan and Pat Lilburn, Math Solutions, 2002</a:t>
            </a:r>
            <a:endParaRPr lang="en-US" dirty="0" smtClean="0"/>
          </a:p>
          <a:p>
            <a:endParaRPr lang="en-US" dirty="0" smtClean="0"/>
          </a:p>
          <a:p>
            <a:r>
              <a:rPr lang="en-US" dirty="0" smtClean="0"/>
              <a:t>Does that always work? Is it true for all cases?</a:t>
            </a:r>
          </a:p>
          <a:p>
            <a:r>
              <a:rPr lang="en-US" dirty="0" smtClean="0"/>
              <a:t>How could you prove that? What would happen if? Do you see a pattern</a:t>
            </a:r>
          </a:p>
          <a:p>
            <a:r>
              <a:rPr lang="en-US" dirty="0" smtClean="0"/>
              <a:t>Can you predict the next one?</a:t>
            </a:r>
          </a:p>
          <a:p>
            <a:r>
              <a:rPr lang="en-US" dirty="0" smtClean="0"/>
              <a:t>What ideas that we have learned were useful in solving this problem?</a:t>
            </a:r>
          </a:p>
          <a:p>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37</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smtClean="0"/>
              <a:t>Meet</a:t>
            </a:r>
            <a:r>
              <a:rPr lang="en-US" b="0" baseline="0" dirty="0" smtClean="0"/>
              <a:t> </a:t>
            </a:r>
            <a:r>
              <a:rPr lang="en-US" b="0" dirty="0" smtClean="0"/>
              <a:t>in grade level groups.</a:t>
            </a:r>
          </a:p>
          <a:p>
            <a:r>
              <a:rPr lang="en-US" b="0" dirty="0" smtClean="0"/>
              <a:t>Overview page of Framework for each grade level</a:t>
            </a:r>
          </a:p>
          <a:p>
            <a:endParaRPr lang="en-US" b="1" dirty="0" smtClean="0"/>
          </a:p>
          <a:p>
            <a:r>
              <a:rPr lang="en-US" b="1" dirty="0" smtClean="0"/>
              <a:t>Stations:</a:t>
            </a:r>
          </a:p>
          <a:p>
            <a:r>
              <a:rPr lang="en-US" b="0" dirty="0" smtClean="0"/>
              <a:t>Paper</a:t>
            </a:r>
            <a:r>
              <a:rPr lang="en-US" b="0" baseline="0" dirty="0" smtClean="0"/>
              <a:t> plates/bowls</a:t>
            </a:r>
          </a:p>
          <a:p>
            <a:r>
              <a:rPr lang="en-US" b="0" baseline="0" dirty="0" smtClean="0"/>
              <a:t>Arrays – one inch tiles</a:t>
            </a:r>
          </a:p>
          <a:p>
            <a:r>
              <a:rPr lang="en-US" b="0" baseline="0" dirty="0" smtClean="0"/>
              <a:t>Baggies</a:t>
            </a:r>
          </a:p>
          <a:p>
            <a:r>
              <a:rPr lang="en-US" b="0" baseline="0" dirty="0" smtClean="0"/>
              <a:t>10 frames and dice = 2-color counters to show combos –get a point for each double</a:t>
            </a:r>
          </a:p>
          <a:p>
            <a:r>
              <a:rPr lang="en-US" b="0" baseline="0" dirty="0" err="1" smtClean="0"/>
              <a:t>Rekenreks</a:t>
            </a:r>
            <a:endParaRPr lang="en-US" b="0" baseline="0" dirty="0" smtClean="0"/>
          </a:p>
          <a:p>
            <a:r>
              <a:rPr lang="en-US" b="0" baseline="0" dirty="0" smtClean="0"/>
              <a:t>Ducks</a:t>
            </a:r>
          </a:p>
          <a:p>
            <a:r>
              <a:rPr lang="en-US" b="0" baseline="0" dirty="0" smtClean="0"/>
              <a:t>Hundred’s Chart cut up as puzzle</a:t>
            </a:r>
            <a:endParaRPr lang="en-US" b="0" dirty="0" smtClean="0"/>
          </a:p>
          <a:p>
            <a:r>
              <a:rPr lang="en-US" b="0" dirty="0" smtClean="0"/>
              <a:t>Base 10 blocks to reinforce place value for lesson later on –hundreds chart to reinforce place value</a:t>
            </a:r>
          </a:p>
          <a:p>
            <a:r>
              <a:rPr lang="en-US" b="0" dirty="0" smtClean="0"/>
              <a:t>Number line (20 + 20 + 7) </a:t>
            </a:r>
          </a:p>
          <a:p>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38</a:t>
            </a:fld>
            <a:endParaRPr lang="en-US"/>
          </a:p>
        </p:txBody>
      </p:sp>
    </p:spTree>
    <p:extLst>
      <p:ext uri="{BB962C8B-B14F-4D97-AF65-F5344CB8AC3E}">
        <p14:creationId xmlns:p14="http://schemas.microsoft.com/office/powerpoint/2010/main" val="3580075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619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ja-JP" altLang="en-US" dirty="0" smtClean="0">
              <a:cs typeface="ＭＳ Ｐゴシック"/>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How High Can you Count on a Dinosaur - </a:t>
            </a:r>
          </a:p>
          <a:p>
            <a:r>
              <a:rPr lang="en-US" dirty="0" smtClean="0"/>
              <a:t>Will Jose’s cake be have</a:t>
            </a:r>
            <a:r>
              <a:rPr lang="en-US" baseline="0" dirty="0" smtClean="0"/>
              <a:t> more or fewer layers than the cake in the window?</a:t>
            </a:r>
            <a:endParaRPr lang="en-US" dirty="0" smtClean="0"/>
          </a:p>
          <a:p>
            <a:r>
              <a:rPr lang="en-US" dirty="0" smtClean="0"/>
              <a:t>How much is the cake in the window?</a:t>
            </a:r>
          </a:p>
          <a:p>
            <a:r>
              <a:rPr lang="en-US" dirty="0" smtClean="0"/>
              <a:t>How</a:t>
            </a:r>
            <a:r>
              <a:rPr lang="en-US" baseline="0" dirty="0" smtClean="0"/>
              <a:t> much will 5 cookies cost?</a:t>
            </a:r>
            <a:endParaRPr lang="en-US" dirty="0" smtClean="0"/>
          </a:p>
          <a:p>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40</a:t>
            </a:fld>
            <a:endParaRPr lang="en-US"/>
          </a:p>
        </p:txBody>
      </p:sp>
    </p:spTree>
    <p:extLst>
      <p:ext uri="{BB962C8B-B14F-4D97-AF65-F5344CB8AC3E}">
        <p14:creationId xmlns:p14="http://schemas.microsoft.com/office/powerpoint/2010/main" val="8286713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Standards</a:t>
            </a:r>
            <a:r>
              <a:rPr lang="en-US" baseline="0" dirty="0" smtClean="0"/>
              <a:t> for MP #3, #5</a:t>
            </a:r>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5</a:t>
            </a:fld>
            <a:endParaRPr lang="en-US"/>
          </a:p>
        </p:txBody>
      </p:sp>
    </p:spTree>
    <p:extLst>
      <p:ext uri="{BB962C8B-B14F-4D97-AF65-F5344CB8AC3E}">
        <p14:creationId xmlns:p14="http://schemas.microsoft.com/office/powerpoint/2010/main" val="2384851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Talk at</a:t>
            </a:r>
            <a:r>
              <a:rPr lang="en-US" baseline="0" dirty="0" smtClean="0"/>
              <a:t> tables, chart the reasons</a:t>
            </a:r>
          </a:p>
          <a:p>
            <a:endParaRPr lang="en-US" baseline="0" dirty="0" smtClean="0"/>
          </a:p>
          <a:p>
            <a:endParaRPr lang="en-US" baseline="0" dirty="0" smtClean="0"/>
          </a:p>
          <a:p>
            <a:r>
              <a:rPr lang="en-US" dirty="0" smtClean="0"/>
              <a:t>Become confident problem solvers</a:t>
            </a:r>
          </a:p>
          <a:p>
            <a:r>
              <a:rPr lang="en-US" dirty="0" smtClean="0"/>
              <a:t>Flourish as an English Language Learner</a:t>
            </a:r>
          </a:p>
          <a:p>
            <a:r>
              <a:rPr lang="en-US" dirty="0" smtClean="0"/>
              <a:t>Opportunities to think first and then check</a:t>
            </a:r>
          </a:p>
          <a:p>
            <a:r>
              <a:rPr lang="en-US" dirty="0" smtClean="0"/>
              <a:t>Self-correction</a:t>
            </a:r>
          </a:p>
          <a:p>
            <a:r>
              <a:rPr lang="en-US" dirty="0" smtClean="0"/>
              <a:t>Problems at various levels of difficulty</a:t>
            </a:r>
          </a:p>
          <a:p>
            <a:r>
              <a:rPr lang="en-US" dirty="0" smtClean="0"/>
              <a:t>Explore problems that can be solved in multiple ways</a:t>
            </a:r>
          </a:p>
          <a:p>
            <a:r>
              <a:rPr lang="en-US" dirty="0" smtClean="0"/>
              <a:t>Computational Fluency</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What is a Number Talk?  A Number Talk is a short, ongoing daily routine that provides students with meaningful practice with computation. A Number Talk is a powerful tool for helping students develop computational fluency because the expectation is that they will use number relationships and the structures of numbers to add, subtract, multiply and divide.</a:t>
            </a:r>
          </a:p>
          <a:p>
            <a:endParaRPr lang="en-US" b="1" dirty="0" smtClean="0"/>
          </a:p>
          <a:p>
            <a:r>
              <a:rPr lang="en-US" dirty="0" smtClean="0"/>
              <a:t>A method to develop students’ understanding while, at same time, not telling children how to solve the problems. What young children needed was not Mental math experiences, per se, but working with concrete models to build numbers and then to figure out computation problems using the models until they no longer needed them.</a:t>
            </a:r>
          </a:p>
          <a:p>
            <a:pPr defTabSz="448650">
              <a:defRPr/>
            </a:pPr>
            <a:r>
              <a:rPr lang="en-US" dirty="0" smtClean="0"/>
              <a:t>                                                              Kathy Richardson and Ruth Parker developed Number Talks</a:t>
            </a:r>
          </a:p>
          <a:p>
            <a:pPr defTabSz="448650">
              <a:defRPr/>
            </a:pPr>
            <a:r>
              <a:rPr lang="en-US" dirty="0" smtClean="0"/>
              <a:t> 							http://www.mathperspectives.com/num_talks.html</a:t>
            </a:r>
          </a:p>
          <a:p>
            <a:endParaRPr lang="en-US" dirty="0" smtClean="0"/>
          </a:p>
          <a:p>
            <a:r>
              <a:rPr lang="en-US" dirty="0" smtClean="0"/>
              <a:t>Read and chunk the articles from Math Perspectives on Number Talks</a:t>
            </a:r>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82B5B01E-CDD1-41B6-ACC5-DA77ABF14D00}" type="slidenum">
              <a:rPr lang="en-US" smtClean="0"/>
              <a:pPr>
                <a:defRPr/>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Frameworks pp 7-12</a:t>
            </a:r>
            <a:r>
              <a:rPr lang="en-US" baseline="0" dirty="0" smtClean="0"/>
              <a:t> of Introduction</a:t>
            </a:r>
            <a:endParaRPr lang="en-US" dirty="0"/>
          </a:p>
        </p:txBody>
      </p:sp>
      <p:sp>
        <p:nvSpPr>
          <p:cNvPr id="4" name="Slide Number Placeholder 3"/>
          <p:cNvSpPr>
            <a:spLocks noGrp="1"/>
          </p:cNvSpPr>
          <p:nvPr>
            <p:ph type="sldNum" sz="quarter" idx="10"/>
          </p:nvPr>
        </p:nvSpPr>
        <p:spPr/>
        <p:txBody>
          <a:bodyPr/>
          <a:lstStyle/>
          <a:p>
            <a:fld id="{4FD5787C-C062-794F-A9D4-EC4975C91138}" type="slidenum">
              <a:rPr lang="en-US" smtClean="0"/>
              <a:pPr/>
              <a:t>10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FD5787C-C062-794F-A9D4-EC4975C91138}" type="slidenum">
              <a:rPr lang="en-US" smtClean="0"/>
              <a:pPr/>
              <a:t>11</a:t>
            </a:fld>
            <a:endParaRPr lang="en-US"/>
          </a:p>
        </p:txBody>
      </p:sp>
    </p:spTree>
    <p:extLst>
      <p:ext uri="{BB962C8B-B14F-4D97-AF65-F5344CB8AC3E}">
        <p14:creationId xmlns:p14="http://schemas.microsoft.com/office/powerpoint/2010/main" val="32771144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pic>
        <p:nvPicPr>
          <p:cNvPr id="10" name="Picture 9" descr="paperBackingColor.jpg"/>
          <p:cNvPicPr>
            <a:picLocks noChangeAspect="1"/>
          </p:cNvPicPr>
          <p:nvPr/>
        </p:nvPicPr>
        <p:blipFill>
          <a:blip r:embed="rId2"/>
          <a:srcRect l="469" t="13915"/>
          <a:stretch>
            <a:fillRect/>
          </a:stretch>
        </p:blipFill>
        <p:spPr>
          <a:xfrm>
            <a:off x="1613903" y="699248"/>
            <a:ext cx="5916194" cy="3837694"/>
          </a:xfrm>
          <a:prstGeom prst="rect">
            <a:avLst/>
          </a:prstGeom>
          <a:solidFill>
            <a:srgbClr val="FFFFFF">
              <a:shade val="85000"/>
            </a:srgbClr>
          </a:solidFill>
          <a:ln w="22225" cap="sq">
            <a:solidFill>
              <a:srgbClr val="FDFDFD"/>
            </a:solidFill>
            <a:miter lim="800000"/>
          </a:ln>
          <a:effectLst>
            <a:outerShdw blurRad="57150" dist="37500" dir="7560000" sy="98000" kx="80000" ky="63000" algn="tl" rotWithShape="0">
              <a:srgbClr val="000000">
                <a:alpha val="20000"/>
              </a:srgbClr>
            </a:outerShdw>
          </a:effectLst>
          <a:scene3d>
            <a:camera prst="orthographicFront"/>
            <a:lightRig rig="twoPt" dir="t">
              <a:rot lat="0" lon="0" rev="7200000"/>
            </a:lightRig>
          </a:scene3d>
          <a:sp3d prstMaterial="matte">
            <a:bevelT w="22860" h="12700"/>
            <a:contourClr>
              <a:srgbClr val="FFFFFF"/>
            </a:contourClr>
          </a:sp3d>
        </p:spPr>
      </p:pic>
      <p:sp>
        <p:nvSpPr>
          <p:cNvPr id="4" name="Date Placeholder 3"/>
          <p:cNvSpPr>
            <a:spLocks noGrp="1"/>
          </p:cNvSpPr>
          <p:nvPr>
            <p:ph type="dt" sz="half" idx="10"/>
          </p:nvPr>
        </p:nvSpPr>
        <p:spPr/>
        <p:txBody>
          <a:bodyPr/>
          <a:lstStyle/>
          <a:p>
            <a:fld id="{70BA1CFD-BFF0-48BC-9BA5-4974D7A6AB15}" type="datetimeFigureOut">
              <a:rPr lang="en-US" smtClean="0"/>
              <a:pPr/>
              <a:t>2/28/2014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AA694-00EB-4F4B-AABB-6F50FB178914}" type="slidenum">
              <a:rPr lang="en-US" smtClean="0"/>
              <a:pPr/>
              <a:t>‹#›</a:t>
            </a:fld>
            <a:endParaRPr lang="en-US"/>
          </a:p>
        </p:txBody>
      </p:sp>
      <p:sp>
        <p:nvSpPr>
          <p:cNvPr id="2" name="Title 1"/>
          <p:cNvSpPr>
            <a:spLocks noGrp="1"/>
          </p:cNvSpPr>
          <p:nvPr>
            <p:ph type="ctrTitle"/>
          </p:nvPr>
        </p:nvSpPr>
        <p:spPr>
          <a:xfrm>
            <a:off x="1709569" y="1143000"/>
            <a:ext cx="5724862" cy="1846961"/>
          </a:xfrm>
        </p:spPr>
        <p:txBody>
          <a:bodyPr vert="horz" lIns="91440" tIns="45720" rIns="91440" bIns="45720" rtlCol="0" anchor="b" anchorCtr="0">
            <a:noAutofit/>
          </a:bodyPr>
          <a:lstStyle>
            <a:lvl1pPr algn="ctr" defTabSz="914400" rtl="0" eaLnBrk="1" latinLnBrk="0" hangingPunct="1">
              <a:spcBef>
                <a:spcPct val="0"/>
              </a:spcBef>
              <a:buNone/>
              <a:defRPr sz="6000" kern="1200">
                <a:solidFill>
                  <a:schemeClr val="bg2">
                    <a:lumMod val="75000"/>
                  </a:schemeClr>
                </a:solidFill>
                <a:effectLst>
                  <a:outerShdw blurRad="50800" dist="38100" dir="2700000" algn="tl" rotWithShape="0">
                    <a:prstClr val="black">
                      <a:alpha val="40000"/>
                    </a:prstClr>
                  </a:outerShdw>
                </a:effectLst>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709569" y="2994212"/>
            <a:ext cx="5724862" cy="1007200"/>
          </a:xfrm>
        </p:spPr>
        <p:txBody>
          <a:bodyPr vert="horz" lIns="91440" tIns="45720" rIns="91440" bIns="45720" rtlCol="0">
            <a:normAutofit/>
          </a:bodyPr>
          <a:lstStyle>
            <a:lvl1pPr marL="0" indent="0" algn="ctr" defTabSz="914400" rtl="0" eaLnBrk="1" latinLnBrk="0" hangingPunct="1">
              <a:spcBef>
                <a:spcPts val="0"/>
              </a:spcBef>
              <a:buSzPct val="90000"/>
              <a:buFont typeface="Wingdings" pitchFamily="2" charset="2"/>
              <a:buNone/>
              <a:defRPr sz="2000" kern="1200">
                <a:solidFill>
                  <a:schemeClr val="bg2">
                    <a:lumMod val="75000"/>
                  </a:schemeClr>
                </a:solidFill>
                <a:effectLst>
                  <a:outerShdw blurRad="50800" dist="38100" dir="2700000" algn="tl" rotWithShape="0">
                    <a:prstClr val="black">
                      <a:alpha val="40000"/>
                    </a:prstClr>
                  </a:outerShdw>
                </a:effectLst>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70BA1CFD-BFF0-48BC-9BA5-4974D7A6AB15}" type="datetimeFigureOut">
              <a:rPr lang="en-US" smtClean="0"/>
              <a:pPr/>
              <a:t>2/28/2014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12AA694-00EB-4F4B-AABB-6F50FB17891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BA1CFD-BFF0-48BC-9BA5-4974D7A6AB15}" type="datetimeFigureOut">
              <a:rPr lang="en-US" smtClean="0"/>
              <a:pPr/>
              <a:t>2/28/2014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12AA694-00EB-4F4B-AABB-6F50FB178914}"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0363" y="1143000"/>
            <a:ext cx="3807662" cy="1341344"/>
          </a:xfrm>
        </p:spPr>
        <p:txBody>
          <a:bodyPr anchor="b"/>
          <a:lstStyle>
            <a:lvl1pPr algn="ctr">
              <a:defRPr sz="4400" b="0"/>
            </a:lvl1pPr>
          </a:lstStyle>
          <a:p>
            <a:r>
              <a:rPr lang="en-US" smtClean="0"/>
              <a:t>Click to edit Master title style</a:t>
            </a:r>
            <a:endParaRPr/>
          </a:p>
        </p:txBody>
      </p:sp>
      <p:sp>
        <p:nvSpPr>
          <p:cNvPr id="3" name="Content Placeholder 2"/>
          <p:cNvSpPr>
            <a:spLocks noGrp="1"/>
          </p:cNvSpPr>
          <p:nvPr>
            <p:ph idx="1"/>
          </p:nvPr>
        </p:nvSpPr>
        <p:spPr>
          <a:xfrm>
            <a:off x="4648199" y="605118"/>
            <a:ext cx="3776472" cy="5565495"/>
          </a:xfrm>
        </p:spPr>
        <p:txBody>
          <a:bodyPr>
            <a:normAutofit/>
          </a:bodyPr>
          <a:lstStyle>
            <a:lvl1pPr>
              <a:defRPr sz="2400"/>
            </a:lvl1pPr>
            <a:lvl2pPr>
              <a:defRPr sz="2200"/>
            </a:lvl2pPr>
            <a:lvl3pPr>
              <a:defRPr sz="2000"/>
            </a:lvl3pPr>
            <a:lvl4pPr>
              <a:defRPr sz="1800"/>
            </a:lvl4pPr>
            <a:lvl5pPr>
              <a:defRPr sz="1800"/>
            </a:lvl5pPr>
            <a:lvl6pPr>
              <a:defRPr sz="2000"/>
            </a:lvl6pPr>
            <a:lvl7pPr marL="2290763" indent="-344488">
              <a:defRPr sz="2000"/>
            </a:lvl7pPr>
            <a:lvl8pPr marL="2290763" indent="-344488">
              <a:defRPr sz="2000"/>
            </a:lvl8pPr>
            <a:lvl9pPr marL="2290763" indent="-344488">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710363" y="2618815"/>
            <a:ext cx="3807662" cy="3133164"/>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BA1CFD-BFF0-48BC-9BA5-4974D7A6AB15}" type="datetimeFigureOut">
              <a:rPr lang="en-US" smtClean="0"/>
              <a:pPr/>
              <a:t>2/28/2014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AA694-00EB-4F4B-AABB-6F50FB178914}"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70BA1CFD-BFF0-48BC-9BA5-4974D7A6AB15}" type="datetimeFigureOut">
              <a:rPr lang="en-US" smtClean="0"/>
              <a:pPr/>
              <a:t>2/28/2014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AA694-00EB-4F4B-AABB-6F50FB178914}" type="slidenum">
              <a:rPr lang="en-US" smtClean="0"/>
              <a:pPr/>
              <a:t>‹#›</a:t>
            </a:fld>
            <a:endParaRPr lang="en-US"/>
          </a:p>
        </p:txBody>
      </p:sp>
      <p:pic>
        <p:nvPicPr>
          <p:cNvPr id="10" name="Picture 9" descr="pictureCaptionBacking.png"/>
          <p:cNvPicPr>
            <a:picLocks noChangeAspect="1"/>
          </p:cNvPicPr>
          <p:nvPr/>
        </p:nvPicPr>
        <p:blipFill>
          <a:blip r:embed="rId2"/>
          <a:srcRect l="52272" t="8889" r="5152" b="16566"/>
          <a:stretch>
            <a:fillRect/>
          </a:stretch>
        </p:blipFill>
        <p:spPr>
          <a:xfrm>
            <a:off x="4594412" y="663388"/>
            <a:ext cx="3893127" cy="5112327"/>
          </a:xfrm>
          <a:prstGeom prst="rect">
            <a:avLst/>
          </a:prstGeom>
        </p:spPr>
      </p:pic>
      <p:sp>
        <p:nvSpPr>
          <p:cNvPr id="11" name="Title 1"/>
          <p:cNvSpPr>
            <a:spLocks noGrp="1"/>
          </p:cNvSpPr>
          <p:nvPr>
            <p:ph type="title"/>
          </p:nvPr>
        </p:nvSpPr>
        <p:spPr>
          <a:xfrm>
            <a:off x="725487" y="1143000"/>
            <a:ext cx="3792537" cy="1341344"/>
          </a:xfrm>
        </p:spPr>
        <p:txBody>
          <a:bodyPr anchor="b"/>
          <a:lstStyle>
            <a:lvl1pPr algn="ctr">
              <a:defRPr sz="4400" b="0"/>
            </a:lvl1pPr>
          </a:lstStyle>
          <a:p>
            <a:r>
              <a:rPr lang="en-US" smtClean="0"/>
              <a:t>Click to edit Master title style</a:t>
            </a:r>
            <a:endParaRPr/>
          </a:p>
        </p:txBody>
      </p:sp>
      <p:sp>
        <p:nvSpPr>
          <p:cNvPr id="12" name="Text Placeholder 3"/>
          <p:cNvSpPr>
            <a:spLocks noGrp="1"/>
          </p:cNvSpPr>
          <p:nvPr>
            <p:ph type="body" sz="half" idx="2"/>
          </p:nvPr>
        </p:nvSpPr>
        <p:spPr>
          <a:xfrm>
            <a:off x="725487" y="2618815"/>
            <a:ext cx="3792537" cy="3133164"/>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Picture Placeholder 2"/>
          <p:cNvSpPr>
            <a:spLocks noGrp="1"/>
          </p:cNvSpPr>
          <p:nvPr>
            <p:ph type="pic" idx="1"/>
          </p:nvPr>
        </p:nvSpPr>
        <p:spPr>
          <a:xfrm>
            <a:off x="4829938" y="864971"/>
            <a:ext cx="3422075" cy="470916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725487" y="462896"/>
            <a:ext cx="7718425" cy="828021"/>
          </a:xfrm>
        </p:spPr>
        <p:txBody>
          <a:bodyPr/>
          <a:lstStyle/>
          <a:p>
            <a:r>
              <a:rPr lang="en-US" smtClean="0"/>
              <a:t>Click to edit Master title style</a:t>
            </a:r>
            <a:endParaRPr/>
          </a:p>
        </p:txBody>
      </p:sp>
      <p:sp>
        <p:nvSpPr>
          <p:cNvPr id="3" name="Vertical Text Placeholder 2"/>
          <p:cNvSpPr>
            <a:spLocks noGrp="1"/>
          </p:cNvSpPr>
          <p:nvPr>
            <p:ph type="body" orient="vert" idx="1"/>
          </p:nvPr>
        </p:nvSpPr>
        <p:spPr>
          <a:xfrm>
            <a:off x="725489" y="1598613"/>
            <a:ext cx="7718424" cy="4572000"/>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0BA1CFD-BFF0-48BC-9BA5-4974D7A6AB15}" type="datetimeFigureOut">
              <a:rPr lang="en-US" smtClean="0"/>
              <a:pPr/>
              <a:t>2/28/2014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AA694-00EB-4F4B-AABB-6F50FB178914}"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0" y="685801"/>
            <a:ext cx="1066800" cy="5484812"/>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725488" y="685757"/>
            <a:ext cx="6437312" cy="5482221"/>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0BA1CFD-BFF0-48BC-9BA5-4974D7A6AB15}" type="datetimeFigureOut">
              <a:rPr lang="en-US" smtClean="0"/>
              <a:pPr/>
              <a:t>2/28/2014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AA694-00EB-4F4B-AABB-6F50FB17891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70BA1CFD-BFF0-48BC-9BA5-4974D7A6AB15}" type="datetimeFigureOut">
              <a:rPr lang="en-US" smtClean="0"/>
              <a:pPr/>
              <a:t>2/28/2014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12AA694-00EB-4F4B-AABB-6F50FB17891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bg>
      <p:bgRef idx="1003">
        <a:schemeClr val="bg2"/>
      </p:bgRef>
    </p:bg>
    <p:spTree>
      <p:nvGrpSpPr>
        <p:cNvPr id="1" name=""/>
        <p:cNvGrpSpPr/>
        <p:nvPr/>
      </p:nvGrpSpPr>
      <p:grpSpPr>
        <a:xfrm>
          <a:off x="0" y="0"/>
          <a:ext cx="0" cy="0"/>
          <a:chOff x="0" y="0"/>
          <a:chExt cx="0" cy="0"/>
        </a:xfrm>
      </p:grpSpPr>
      <p:pic>
        <p:nvPicPr>
          <p:cNvPr id="12" name="Picture 11" descr="titlePhotoBacking-r.png"/>
          <p:cNvPicPr>
            <a:picLocks noChangeAspect="1"/>
          </p:cNvPicPr>
          <p:nvPr/>
        </p:nvPicPr>
        <p:blipFill>
          <a:blip r:embed="rId2"/>
          <a:srcRect l="17353" t="9412" r="17500" b="32353"/>
          <a:stretch>
            <a:fillRect/>
          </a:stretch>
        </p:blipFill>
        <p:spPr>
          <a:xfrm>
            <a:off x="1586753" y="645459"/>
            <a:ext cx="5957047" cy="3993776"/>
          </a:xfrm>
          <a:prstGeom prst="rect">
            <a:avLst/>
          </a:prstGeom>
        </p:spPr>
      </p:pic>
      <p:sp>
        <p:nvSpPr>
          <p:cNvPr id="4" name="Date Placeholder 3"/>
          <p:cNvSpPr>
            <a:spLocks noGrp="1"/>
          </p:cNvSpPr>
          <p:nvPr>
            <p:ph type="dt" sz="half" idx="10"/>
          </p:nvPr>
        </p:nvSpPr>
        <p:spPr>
          <a:xfrm>
            <a:off x="457200" y="6324600"/>
            <a:ext cx="2133600" cy="273050"/>
          </a:xfrm>
        </p:spPr>
        <p:txBody>
          <a:bodyPr/>
          <a:lstStyle>
            <a:lvl1pPr>
              <a:defRPr sz="1400">
                <a:solidFill>
                  <a:schemeClr val="tx2">
                    <a:lumMod val="75000"/>
                  </a:schemeClr>
                </a:solidFill>
              </a:defRPr>
            </a:lvl1pPr>
          </a:lstStyle>
          <a:p>
            <a:fld id="{70BA1CFD-BFF0-48BC-9BA5-4974D7A6AB15}" type="datetimeFigureOut">
              <a:rPr lang="en-US" smtClean="0"/>
              <a:pPr/>
              <a:t>2/28/2014</a:t>
            </a:fld>
            <a:endParaRPr lang="en-US"/>
          </a:p>
        </p:txBody>
      </p:sp>
      <p:sp>
        <p:nvSpPr>
          <p:cNvPr id="5" name="Footer Placeholder 4"/>
          <p:cNvSpPr>
            <a:spLocks noGrp="1"/>
          </p:cNvSpPr>
          <p:nvPr>
            <p:ph type="ftr" sz="quarter" idx="11"/>
          </p:nvPr>
        </p:nvSpPr>
        <p:spPr>
          <a:xfrm>
            <a:off x="3124200" y="6324600"/>
            <a:ext cx="2895600" cy="273050"/>
          </a:xfrm>
        </p:spPr>
        <p:txBody>
          <a:bodyPr/>
          <a:lstStyle>
            <a:lvl1pPr>
              <a:defRPr sz="1400">
                <a:solidFill>
                  <a:schemeClr val="tx2">
                    <a:lumMod val="75000"/>
                  </a:schemeClr>
                </a:solidFill>
              </a:defRPr>
            </a:lvl1pPr>
          </a:lstStyle>
          <a:p>
            <a:endParaRPr lang="en-US"/>
          </a:p>
        </p:txBody>
      </p:sp>
      <p:sp>
        <p:nvSpPr>
          <p:cNvPr id="6" name="Slide Number Placeholder 5"/>
          <p:cNvSpPr>
            <a:spLocks noGrp="1"/>
          </p:cNvSpPr>
          <p:nvPr>
            <p:ph type="sldNum" sz="quarter" idx="12"/>
          </p:nvPr>
        </p:nvSpPr>
        <p:spPr>
          <a:xfrm>
            <a:off x="6553200" y="6324600"/>
            <a:ext cx="2133600" cy="273050"/>
          </a:xfrm>
        </p:spPr>
        <p:txBody>
          <a:bodyPr/>
          <a:lstStyle>
            <a:lvl1pPr>
              <a:defRPr sz="1400">
                <a:solidFill>
                  <a:schemeClr val="tx2">
                    <a:lumMod val="75000"/>
                  </a:schemeClr>
                </a:solidFill>
              </a:defRPr>
            </a:lvl1pPr>
          </a:lstStyle>
          <a:p>
            <a:fld id="{D12AA694-00EB-4F4B-AABB-6F50FB178914}" type="slidenum">
              <a:rPr lang="en-US" smtClean="0"/>
              <a:pPr/>
              <a:t>‹#›</a:t>
            </a:fld>
            <a:endParaRPr lang="en-US"/>
          </a:p>
        </p:txBody>
      </p:sp>
      <p:sp>
        <p:nvSpPr>
          <p:cNvPr id="2" name="Title 1"/>
          <p:cNvSpPr>
            <a:spLocks noGrp="1"/>
          </p:cNvSpPr>
          <p:nvPr>
            <p:ph type="ctrTitle"/>
          </p:nvPr>
        </p:nvSpPr>
        <p:spPr>
          <a:xfrm>
            <a:off x="524435" y="4953000"/>
            <a:ext cx="8095130" cy="857250"/>
          </a:xfrm>
        </p:spPr>
        <p:txBody>
          <a:bodyPr anchor="b" anchorCtr="0">
            <a:noAutofit/>
          </a:bodyPr>
          <a:lstStyle>
            <a:lvl1pPr>
              <a:defRPr sz="5400">
                <a:solidFill>
                  <a:schemeClr val="tx2"/>
                </a:solidFill>
                <a:effectLst>
                  <a:outerShdw blurRad="50800" dist="38100" dir="2700000" algn="tl" rotWithShape="0">
                    <a:prstClr val="black">
                      <a:alpha val="40000"/>
                    </a:prstClr>
                  </a:outerShdw>
                </a:effectLst>
              </a:defRPr>
            </a:lvl1pPr>
          </a:lstStyle>
          <a:p>
            <a:r>
              <a:rPr lang="en-US" smtClean="0"/>
              <a:t>Click to edit Master title style</a:t>
            </a:r>
            <a:endParaRPr/>
          </a:p>
        </p:txBody>
      </p:sp>
      <p:sp>
        <p:nvSpPr>
          <p:cNvPr id="3" name="Subtitle 2"/>
          <p:cNvSpPr>
            <a:spLocks noGrp="1"/>
          </p:cNvSpPr>
          <p:nvPr>
            <p:ph type="subTitle" idx="1"/>
          </p:nvPr>
        </p:nvSpPr>
        <p:spPr>
          <a:xfrm>
            <a:off x="524435" y="5791200"/>
            <a:ext cx="8095130" cy="507200"/>
          </a:xfrm>
        </p:spPr>
        <p:txBody>
          <a:bodyPr>
            <a:normAutofit/>
          </a:bodyPr>
          <a:lstStyle>
            <a:lvl1pPr marL="0" indent="0" algn="ctr">
              <a:spcBef>
                <a:spcPts val="0"/>
              </a:spcBef>
              <a:buNone/>
              <a:defRPr sz="1800">
                <a:solidFill>
                  <a:schemeClr val="tx2"/>
                </a:solidFill>
                <a:effectLst>
                  <a:outerShdw blurRad="50800" dist="38100" dir="2700000" algn="tl" rotWithShape="0">
                    <a:prstClr val="black">
                      <a:alpha val="40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11" name="Picture Placeholder 10"/>
          <p:cNvSpPr>
            <a:spLocks noGrp="1"/>
          </p:cNvSpPr>
          <p:nvPr>
            <p:ph type="pic" sz="quarter" idx="13"/>
          </p:nvPr>
        </p:nvSpPr>
        <p:spPr>
          <a:xfrm>
            <a:off x="1764792" y="804672"/>
            <a:ext cx="5638800" cy="3657600"/>
          </a:xfrm>
        </p:spPr>
        <p:txBody>
          <a:bodyPr/>
          <a:lstStyle>
            <a:lvl1pPr>
              <a:buNone/>
              <a:defRPr>
                <a:solidFill>
                  <a:schemeClr val="bg2"/>
                </a:solidFill>
              </a:defRPr>
            </a:lvl1pPr>
          </a:lstStyle>
          <a:p>
            <a:r>
              <a:rPr lang="en-US" smtClean="0"/>
              <a:t>Drag picture to placeholder or click icon to add</a:t>
            </a:r>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90818" y="2514600"/>
            <a:ext cx="8162365" cy="914400"/>
          </a:xfrm>
        </p:spPr>
        <p:txBody>
          <a:bodyPr anchor="b" anchorCtr="0"/>
          <a:lstStyle>
            <a:lvl1pPr algn="ctr">
              <a:defRPr sz="5400" b="0" cap="none" baseline="0">
                <a:solidFill>
                  <a:schemeClr val="tx2"/>
                </a:solidFill>
                <a:effectLst>
                  <a:outerShdw blurRad="50800" dist="38100" dir="2700000" algn="tl" rotWithShape="0">
                    <a:prstClr val="black">
                      <a:alpha val="40000"/>
                    </a:prstClr>
                  </a:outerShdw>
                </a:effectLst>
              </a:defRPr>
            </a:lvl1pPr>
          </a:lstStyle>
          <a:p>
            <a:r>
              <a:rPr lang="en-US" smtClean="0"/>
              <a:t>Click to edit Master title style</a:t>
            </a:r>
            <a:endParaRPr/>
          </a:p>
        </p:txBody>
      </p:sp>
      <p:sp>
        <p:nvSpPr>
          <p:cNvPr id="3" name="Text Placeholder 2"/>
          <p:cNvSpPr>
            <a:spLocks noGrp="1"/>
          </p:cNvSpPr>
          <p:nvPr>
            <p:ph type="body" idx="1"/>
          </p:nvPr>
        </p:nvSpPr>
        <p:spPr>
          <a:xfrm>
            <a:off x="490818" y="3429000"/>
            <a:ext cx="8162365" cy="701000"/>
          </a:xfrm>
        </p:spPr>
        <p:txBody>
          <a:bodyPr anchor="t" anchorCtr="0">
            <a:normAutofit/>
          </a:bodyPr>
          <a:lstStyle>
            <a:lvl1pPr marL="0" indent="0" algn="ctr">
              <a:spcBef>
                <a:spcPts val="0"/>
              </a:spcBef>
              <a:buNone/>
              <a:defRPr sz="1800">
                <a:solidFill>
                  <a:schemeClr val="tx2"/>
                </a:solidFill>
                <a:effectLst>
                  <a:outerShdw blurRad="50800" dist="38100" dir="2700000" algn="tl" rotWithShape="0">
                    <a:prstClr val="black">
                      <a:alpha val="40000"/>
                    </a:prstClr>
                  </a:outerShdw>
                </a:effectLs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vert="horz" lIns="91440" tIns="45720" rIns="91440" bIns="45720" rtlCol="0" anchor="ctr"/>
          <a:lstStyle>
            <a:lvl1pPr marL="0" algn="l" defTabSz="914400" rtl="0" eaLnBrk="1" latinLnBrk="0" hangingPunct="1">
              <a:defRPr sz="1400" kern="1200">
                <a:solidFill>
                  <a:schemeClr val="tx2">
                    <a:lumMod val="75000"/>
                  </a:schemeClr>
                </a:solidFill>
                <a:latin typeface="+mn-lt"/>
                <a:ea typeface="+mn-ea"/>
                <a:cs typeface="+mn-cs"/>
              </a:defRPr>
            </a:lvl1pPr>
          </a:lstStyle>
          <a:p>
            <a:fld id="{70BA1CFD-BFF0-48BC-9BA5-4974D7A6AB15}" type="datetimeFigureOut">
              <a:rPr lang="en-US" smtClean="0"/>
              <a:pPr/>
              <a:t>2/28/2014</a:t>
            </a:fld>
            <a:endParaRPr lang="en-US"/>
          </a:p>
        </p:txBody>
      </p:sp>
      <p:sp>
        <p:nvSpPr>
          <p:cNvPr id="5" name="Footer Placeholder 4"/>
          <p:cNvSpPr>
            <a:spLocks noGrp="1"/>
          </p:cNvSpPr>
          <p:nvPr>
            <p:ph type="ftr" sz="quarter" idx="11"/>
          </p:nvPr>
        </p:nvSpPr>
        <p:spPr/>
        <p:txBody>
          <a:bodyPr vert="horz" lIns="91440" tIns="45720" rIns="91440" bIns="45720" rtlCol="0" anchor="ctr"/>
          <a:lstStyle>
            <a:lvl1pPr marL="0" algn="ctr" defTabSz="914400" rtl="0" eaLnBrk="1" latinLnBrk="0" hangingPunct="1">
              <a:defRPr sz="1400" kern="1200">
                <a:solidFill>
                  <a:schemeClr val="tx2">
                    <a:lumMod val="75000"/>
                  </a:schemeClr>
                </a:solidFill>
                <a:latin typeface="+mn-lt"/>
                <a:ea typeface="+mn-ea"/>
                <a:cs typeface="+mn-cs"/>
              </a:defRPr>
            </a:lvl1pPr>
          </a:lstStyle>
          <a:p>
            <a:endParaRPr lang="en-US"/>
          </a:p>
        </p:txBody>
      </p:sp>
      <p:sp>
        <p:nvSpPr>
          <p:cNvPr id="6" name="Slide Number Placeholder 5"/>
          <p:cNvSpPr>
            <a:spLocks noGrp="1"/>
          </p:cNvSpPr>
          <p:nvPr>
            <p:ph type="sldNum" sz="quarter" idx="12"/>
          </p:nvPr>
        </p:nvSpPr>
        <p:spPr/>
        <p:txBody>
          <a:bodyPr vert="horz" lIns="91440" tIns="45720" rIns="91440" bIns="45720" rtlCol="0" anchor="ctr"/>
          <a:lstStyle>
            <a:lvl1pPr marL="0" algn="r" defTabSz="914400" rtl="0" eaLnBrk="1" latinLnBrk="0" hangingPunct="1">
              <a:defRPr sz="1400" kern="1200">
                <a:solidFill>
                  <a:schemeClr val="tx2">
                    <a:lumMod val="75000"/>
                  </a:schemeClr>
                </a:solidFill>
                <a:latin typeface="+mn-lt"/>
                <a:ea typeface="+mn-ea"/>
                <a:cs typeface="+mn-cs"/>
              </a:defRPr>
            </a:lvl1pPr>
          </a:lstStyle>
          <a:p>
            <a:fld id="{D12AA694-00EB-4F4B-AABB-6F50FB178914}"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23900" y="1586753"/>
            <a:ext cx="3776472" cy="4583860"/>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648200" y="1586753"/>
            <a:ext cx="3776472" cy="4583860"/>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70BA1CFD-BFF0-48BC-9BA5-4974D7A6AB15}" type="datetimeFigureOut">
              <a:rPr lang="en-US" smtClean="0"/>
              <a:pPr/>
              <a:t>2/28/2014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AA694-00EB-4F4B-AABB-6F50FB17891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23900" y="1598613"/>
            <a:ext cx="3773488" cy="427877"/>
          </a:xfrm>
        </p:spPr>
        <p:txBody>
          <a:bodyPr anchor="b">
            <a:normAutofit/>
          </a:bodyPr>
          <a:lstStyle>
            <a:lvl1pPr marL="0" indent="0" algn="ctr">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23900" y="2174875"/>
            <a:ext cx="3773488" cy="3997325"/>
          </a:xfrm>
        </p:spPr>
        <p:txBody>
          <a:bodyPr/>
          <a:lstStyle>
            <a:lvl1pPr>
              <a:defRPr sz="2400"/>
            </a:lvl1pPr>
            <a:lvl2pPr>
              <a:defRPr sz="2200"/>
            </a:lvl2pPr>
            <a:lvl3pPr>
              <a:defRPr sz="2000"/>
            </a:lvl3pPr>
            <a:lvl4pPr>
              <a:defRPr sz="1800"/>
            </a:lvl4pPr>
            <a:lvl5pPr>
              <a:defRPr sz="1800"/>
            </a:lvl5pPr>
            <a:lvl6pPr>
              <a:defRPr sz="1600"/>
            </a:lvl6pPr>
            <a:lvl7pPr marL="2290763" indent="-344488">
              <a:defRPr sz="1600"/>
            </a:lvl7pPr>
            <a:lvl8pPr marL="2290763" indent="-344488">
              <a:defRPr sz="1600"/>
            </a:lvl8pPr>
            <a:lvl9pPr marL="2290763"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645026" y="1598613"/>
            <a:ext cx="3776472" cy="427877"/>
          </a:xfrm>
        </p:spPr>
        <p:txBody>
          <a:bodyPr anchor="b">
            <a:normAutofit/>
          </a:bodyPr>
          <a:lstStyle>
            <a:lvl1pPr marL="0" indent="0" algn="ctr">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3776472" cy="3997325"/>
          </a:xfrm>
        </p:spPr>
        <p:txBody>
          <a:bodyPr/>
          <a:lstStyle>
            <a:lvl1pPr>
              <a:defRPr sz="2400"/>
            </a:lvl1pPr>
            <a:lvl2pPr>
              <a:defRPr sz="2200"/>
            </a:lvl2pPr>
            <a:lvl3pPr>
              <a:defRPr sz="2000"/>
            </a:lvl3pPr>
            <a:lvl4pPr>
              <a:defRPr sz="1800"/>
            </a:lvl4pPr>
            <a:lvl5pPr>
              <a:defRPr sz="1800"/>
            </a:lvl5pPr>
            <a:lvl6pPr>
              <a:defRPr sz="1600"/>
            </a:lvl6pPr>
            <a:lvl7pPr marL="2290763" indent="-344488">
              <a:defRPr sz="1600"/>
            </a:lvl7pPr>
            <a:lvl8pPr marL="2290763" indent="-344488">
              <a:defRPr sz="1600"/>
            </a:lvl8pPr>
            <a:lvl9pPr marL="2290763"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70BA1CFD-BFF0-48BC-9BA5-4974D7A6AB15}" type="datetimeFigureOut">
              <a:rPr lang="en-US" smtClean="0"/>
              <a:pPr/>
              <a:t>2/28/2014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12AA694-00EB-4F4B-AABB-6F50FB17891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23900" y="1586753"/>
            <a:ext cx="7707406" cy="2231136"/>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70BA1CFD-BFF0-48BC-9BA5-4974D7A6AB15}" type="datetimeFigureOut">
              <a:rPr lang="en-US" smtClean="0"/>
              <a:pPr/>
              <a:t>2/28/2014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AA694-00EB-4F4B-AABB-6F50FB178914}" type="slidenum">
              <a:rPr lang="en-US" smtClean="0"/>
              <a:pPr/>
              <a:t>‹#›</a:t>
            </a:fld>
            <a:endParaRPr lang="en-US"/>
          </a:p>
        </p:txBody>
      </p:sp>
      <p:sp>
        <p:nvSpPr>
          <p:cNvPr id="8" name="Content Placeholder 2"/>
          <p:cNvSpPr>
            <a:spLocks noGrp="1"/>
          </p:cNvSpPr>
          <p:nvPr>
            <p:ph sz="half" idx="13"/>
          </p:nvPr>
        </p:nvSpPr>
        <p:spPr>
          <a:xfrm>
            <a:off x="723900" y="3914170"/>
            <a:ext cx="7707406" cy="2231136"/>
          </a:xfrm>
        </p:spPr>
        <p:txBody>
          <a:bodyPr>
            <a:normAutofit/>
          </a:bodyPr>
          <a:lstStyle>
            <a:lvl1pPr>
              <a:defRPr sz="2400"/>
            </a:lvl1pPr>
            <a:lvl2pPr>
              <a:defRPr sz="22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23900" y="1586753"/>
            <a:ext cx="3776472" cy="4583860"/>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70BA1CFD-BFF0-48BC-9BA5-4974D7A6AB15}" type="datetimeFigureOut">
              <a:rPr lang="en-US" smtClean="0"/>
              <a:pPr/>
              <a:t>2/28/2014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12AA694-00EB-4F4B-AABB-6F50FB178914}" type="slidenum">
              <a:rPr lang="en-US" smtClean="0"/>
              <a:pPr/>
              <a:t>‹#›</a:t>
            </a:fld>
            <a:endParaRPr lang="en-US"/>
          </a:p>
        </p:txBody>
      </p:sp>
      <p:sp>
        <p:nvSpPr>
          <p:cNvPr id="8" name="Content Placeholder 3"/>
          <p:cNvSpPr>
            <a:spLocks noGrp="1"/>
          </p:cNvSpPr>
          <p:nvPr>
            <p:ph sz="half" idx="2"/>
          </p:nvPr>
        </p:nvSpPr>
        <p:spPr>
          <a:xfrm>
            <a:off x="4648200" y="1586753"/>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9" name="Content Placeholder 3"/>
          <p:cNvSpPr>
            <a:spLocks noGrp="1"/>
          </p:cNvSpPr>
          <p:nvPr>
            <p:ph sz="half" idx="14"/>
          </p:nvPr>
        </p:nvSpPr>
        <p:spPr>
          <a:xfrm>
            <a:off x="4648200" y="3913094"/>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70BA1CFD-BFF0-48BC-9BA5-4974D7A6AB15}" type="datetimeFigureOut">
              <a:rPr lang="en-US" smtClean="0"/>
              <a:pPr/>
              <a:t>2/28/2014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12AA694-00EB-4F4B-AABB-6F50FB178914}" type="slidenum">
              <a:rPr lang="en-US" smtClean="0"/>
              <a:pPr/>
              <a:t>‹#›</a:t>
            </a:fld>
            <a:endParaRPr lang="en-US"/>
          </a:p>
        </p:txBody>
      </p:sp>
      <p:sp>
        <p:nvSpPr>
          <p:cNvPr id="6" name="Content Placeholder 2"/>
          <p:cNvSpPr>
            <a:spLocks noGrp="1"/>
          </p:cNvSpPr>
          <p:nvPr>
            <p:ph sz="half" idx="1"/>
          </p:nvPr>
        </p:nvSpPr>
        <p:spPr>
          <a:xfrm>
            <a:off x="723900" y="1586753"/>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Content Placeholder 3"/>
          <p:cNvSpPr>
            <a:spLocks noGrp="1"/>
          </p:cNvSpPr>
          <p:nvPr>
            <p:ph sz="half" idx="2"/>
          </p:nvPr>
        </p:nvSpPr>
        <p:spPr>
          <a:xfrm>
            <a:off x="4648200" y="1586753"/>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8" name="Content Placeholder 2"/>
          <p:cNvSpPr>
            <a:spLocks noGrp="1"/>
          </p:cNvSpPr>
          <p:nvPr>
            <p:ph sz="half" idx="13"/>
          </p:nvPr>
        </p:nvSpPr>
        <p:spPr>
          <a:xfrm>
            <a:off x="723900" y="3913094"/>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9" name="Content Placeholder 3"/>
          <p:cNvSpPr>
            <a:spLocks noGrp="1"/>
          </p:cNvSpPr>
          <p:nvPr>
            <p:ph sz="half" idx="14"/>
          </p:nvPr>
        </p:nvSpPr>
        <p:spPr>
          <a:xfrm>
            <a:off x="4648200" y="3913094"/>
            <a:ext cx="3776472" cy="2232212"/>
          </a:xfrm>
        </p:spPr>
        <p:txBody>
          <a:bodyPr>
            <a:normAutofit/>
          </a:bodyPr>
          <a:lstStyle>
            <a:lvl1pPr>
              <a:defRPr sz="2400"/>
            </a:lvl1pPr>
            <a:lvl2pPr>
              <a:defRPr sz="2200"/>
            </a:lvl2pPr>
            <a:lvl3pPr>
              <a:defRPr sz="2000"/>
            </a:lvl3pPr>
            <a:lvl4pPr>
              <a:defRPr sz="1800"/>
            </a:lvl4pPr>
            <a:lvl5pPr>
              <a:defRPr sz="1800"/>
            </a:lvl5pPr>
            <a:lvl6pPr>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26141" y="314979"/>
            <a:ext cx="7691719" cy="1143000"/>
          </a:xfrm>
          <a:prstGeom prst="rect">
            <a:avLst/>
          </a:prstGeom>
        </p:spPr>
        <p:txBody>
          <a:bodyPr vert="horz" lIns="91440" tIns="45720" rIns="91440" bIns="45720" rtlCol="0" anchor="ctr">
            <a:noAutofit/>
          </a:bodyPr>
          <a:lstStyle/>
          <a:p>
            <a:r>
              <a:rPr/>
              <a:t>Click to edit title style</a:t>
            </a:r>
          </a:p>
        </p:txBody>
      </p:sp>
      <p:sp>
        <p:nvSpPr>
          <p:cNvPr id="3" name="Text Placeholder 2"/>
          <p:cNvSpPr>
            <a:spLocks noGrp="1"/>
          </p:cNvSpPr>
          <p:nvPr>
            <p:ph type="body" idx="1"/>
          </p:nvPr>
        </p:nvSpPr>
        <p:spPr>
          <a:xfrm>
            <a:off x="726141" y="1586753"/>
            <a:ext cx="7691719" cy="457199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400">
                <a:solidFill>
                  <a:schemeClr val="tx1">
                    <a:lumMod val="65000"/>
                    <a:lumOff val="35000"/>
                  </a:schemeClr>
                </a:solidFill>
              </a:defRPr>
            </a:lvl1pPr>
          </a:lstStyle>
          <a:p>
            <a:fld id="{70BA1CFD-BFF0-48BC-9BA5-4974D7A6AB15}" type="datetimeFigureOut">
              <a:rPr lang="en-US" smtClean="0"/>
              <a:pPr/>
              <a:t>2/28/2014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4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400">
                <a:solidFill>
                  <a:schemeClr val="tx1">
                    <a:lumMod val="65000"/>
                    <a:lumOff val="35000"/>
                  </a:schemeClr>
                </a:solidFill>
              </a:defRPr>
            </a:lvl1pPr>
          </a:lstStyle>
          <a:p>
            <a:fld id="{D12AA694-00EB-4F4B-AABB-6F50FB17891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Lst>
  <p:txStyles>
    <p:titleStyle>
      <a:lvl1pPr algn="ctr" defTabSz="914400" rtl="0" eaLnBrk="1" latinLnBrk="0" hangingPunct="1">
        <a:spcBef>
          <a:spcPct val="0"/>
        </a:spcBef>
        <a:buNone/>
        <a:defRPr sz="5400" kern="1200">
          <a:solidFill>
            <a:schemeClr val="tx1">
              <a:lumMod val="85000"/>
              <a:lumOff val="15000"/>
            </a:schemeClr>
          </a:solidFill>
          <a:latin typeface="+mj-lt"/>
          <a:ea typeface="+mj-ea"/>
          <a:cs typeface="+mj-cs"/>
        </a:defRPr>
      </a:lvl1pPr>
    </p:titleStyle>
    <p:bodyStyle>
      <a:lvl1pPr marL="457200" indent="-457200" algn="l" defTabSz="914400" rtl="0" eaLnBrk="1" latinLnBrk="0" hangingPunct="1">
        <a:spcBef>
          <a:spcPts val="2400"/>
        </a:spcBef>
        <a:buSzPct val="90000"/>
        <a:buFont typeface="Wingdings" pitchFamily="2" charset="2"/>
        <a:buChar char="v"/>
        <a:defRPr sz="2400" kern="1200">
          <a:solidFill>
            <a:schemeClr val="tx1">
              <a:lumMod val="75000"/>
              <a:lumOff val="25000"/>
            </a:schemeClr>
          </a:solidFill>
          <a:latin typeface="+mn-lt"/>
          <a:ea typeface="+mn-ea"/>
          <a:cs typeface="+mn-cs"/>
        </a:defRPr>
      </a:lvl1pPr>
      <a:lvl2pPr marL="914400" indent="-457200" algn="l" defTabSz="914400" rtl="0" eaLnBrk="1" latinLnBrk="0" hangingPunct="1">
        <a:spcBef>
          <a:spcPts val="1200"/>
        </a:spcBef>
        <a:buClr>
          <a:schemeClr val="bg1">
            <a:lumMod val="65000"/>
          </a:schemeClr>
        </a:buClr>
        <a:buSzPct val="90000"/>
        <a:buFont typeface="Wingdings" pitchFamily="2" charset="2"/>
        <a:buChar char="v"/>
        <a:defRPr sz="2200" kern="1200">
          <a:solidFill>
            <a:schemeClr val="tx1">
              <a:lumMod val="75000"/>
              <a:lumOff val="25000"/>
            </a:schemeClr>
          </a:solidFill>
          <a:latin typeface="+mn-lt"/>
          <a:ea typeface="+mn-ea"/>
          <a:cs typeface="+mn-cs"/>
        </a:defRPr>
      </a:lvl2pPr>
      <a:lvl3pPr marL="1263650" indent="-349250" algn="l" defTabSz="914400" rtl="0" eaLnBrk="1" latinLnBrk="0" hangingPunct="1">
        <a:spcBef>
          <a:spcPts val="1200"/>
        </a:spcBef>
        <a:buSzPct val="90000"/>
        <a:buFont typeface="Wingdings" pitchFamily="2" charset="2"/>
        <a:buChar char="v"/>
        <a:defRPr sz="2000" kern="1200">
          <a:solidFill>
            <a:schemeClr val="tx1">
              <a:lumMod val="75000"/>
              <a:lumOff val="25000"/>
            </a:schemeClr>
          </a:solidFill>
          <a:latin typeface="+mn-lt"/>
          <a:ea typeface="+mn-ea"/>
          <a:cs typeface="+mn-cs"/>
        </a:defRPr>
      </a:lvl3pPr>
      <a:lvl4pPr marL="1600200" indent="-336550" algn="l" defTabSz="914400" rtl="0" eaLnBrk="1" latinLnBrk="0" hangingPunct="1">
        <a:spcBef>
          <a:spcPts val="1200"/>
        </a:spcBef>
        <a:buClr>
          <a:schemeClr val="bg1">
            <a:lumMod val="65000"/>
          </a:schemeClr>
        </a:buClr>
        <a:buSzPct val="90000"/>
        <a:buFont typeface="Wingdings" pitchFamily="2" charset="2"/>
        <a:buChar char="v"/>
        <a:defRPr sz="1800" kern="1200">
          <a:solidFill>
            <a:schemeClr val="tx1">
              <a:lumMod val="75000"/>
              <a:lumOff val="25000"/>
            </a:schemeClr>
          </a:solidFill>
          <a:latin typeface="+mn-lt"/>
          <a:ea typeface="+mn-ea"/>
          <a:cs typeface="+mn-cs"/>
        </a:defRPr>
      </a:lvl4pPr>
      <a:lvl5pPr marL="1946275" indent="-346075" algn="l" defTabSz="914400" rtl="0" eaLnBrk="1" latinLnBrk="0" hangingPunct="1">
        <a:spcBef>
          <a:spcPts val="1200"/>
        </a:spcBef>
        <a:buSzPct val="90000"/>
        <a:buFont typeface="Wingdings" pitchFamily="2" charset="2"/>
        <a:buChar char="v"/>
        <a:defRPr sz="1800" kern="1200">
          <a:solidFill>
            <a:schemeClr val="tx1">
              <a:lumMod val="75000"/>
              <a:lumOff val="25000"/>
            </a:schemeClr>
          </a:solidFill>
          <a:latin typeface="+mn-lt"/>
          <a:ea typeface="+mn-ea"/>
          <a:cs typeface="+mn-cs"/>
        </a:defRPr>
      </a:lvl5pPr>
      <a:lvl6pPr marL="2290763" indent="-344488" algn="l" defTabSz="914400" rtl="0" eaLnBrk="1" latinLnBrk="0" hangingPunct="1">
        <a:spcBef>
          <a:spcPct val="20000"/>
        </a:spcBef>
        <a:buClr>
          <a:schemeClr val="bg1">
            <a:lumMod val="65000"/>
          </a:schemeClr>
        </a:buClr>
        <a:buSzPct val="90000"/>
        <a:buFont typeface="Wingdings" pitchFamily="2" charset="2"/>
        <a:buChar char="v"/>
        <a:defRPr lang="en-US" sz="1800" kern="1200" dirty="0" smtClean="0">
          <a:solidFill>
            <a:schemeClr val="tx1">
              <a:lumMod val="75000"/>
              <a:lumOff val="25000"/>
            </a:schemeClr>
          </a:solidFill>
          <a:latin typeface="+mn-lt"/>
          <a:ea typeface="+mn-ea"/>
          <a:cs typeface="+mn-cs"/>
        </a:defRPr>
      </a:lvl6pPr>
      <a:lvl7pPr marL="2625725" indent="-344488" algn="l" defTabSz="914400" rtl="0" eaLnBrk="1" latinLnBrk="0" hangingPunct="1">
        <a:spcBef>
          <a:spcPct val="20000"/>
        </a:spcBef>
        <a:buSzPct val="90000"/>
        <a:buFont typeface="Wingdings" pitchFamily="2" charset="2"/>
        <a:buChar char="v"/>
        <a:defRPr lang="en-US" sz="1800" kern="1200" dirty="0" smtClean="0">
          <a:solidFill>
            <a:schemeClr val="tx1">
              <a:lumMod val="75000"/>
              <a:lumOff val="25000"/>
            </a:schemeClr>
          </a:solidFill>
          <a:latin typeface="+mn-lt"/>
          <a:ea typeface="+mn-ea"/>
          <a:cs typeface="+mn-cs"/>
        </a:defRPr>
      </a:lvl7pPr>
      <a:lvl8pPr marL="2970213" indent="-344488" algn="l" defTabSz="914400" rtl="0" eaLnBrk="1" latinLnBrk="0" hangingPunct="1">
        <a:spcBef>
          <a:spcPct val="20000"/>
        </a:spcBef>
        <a:buClr>
          <a:schemeClr val="bg1">
            <a:lumMod val="65000"/>
          </a:schemeClr>
        </a:buClr>
        <a:buSzPct val="90000"/>
        <a:buFont typeface="Wingdings" pitchFamily="2" charset="2"/>
        <a:buChar char="v"/>
        <a:defRPr lang="en-US" sz="1800" kern="1200" dirty="0" smtClean="0">
          <a:solidFill>
            <a:schemeClr val="tx1">
              <a:lumMod val="75000"/>
              <a:lumOff val="25000"/>
            </a:schemeClr>
          </a:solidFill>
          <a:latin typeface="+mn-lt"/>
          <a:ea typeface="+mn-ea"/>
          <a:cs typeface="+mn-cs"/>
        </a:defRPr>
      </a:lvl8pPr>
      <a:lvl9pPr marL="3313113" indent="-344488" algn="l" defTabSz="914400" rtl="0" eaLnBrk="1" latinLnBrk="0" hangingPunct="1">
        <a:spcBef>
          <a:spcPct val="20000"/>
        </a:spcBef>
        <a:buSzPct val="90000"/>
        <a:buFont typeface="Wingdings" pitchFamily="2" charset="2"/>
        <a:buChar char="v"/>
        <a:defRPr lang="en-US" sz="1800" kern="1200" dirty="0">
          <a:solidFill>
            <a:schemeClr val="tx1">
              <a:lumMod val="75000"/>
              <a:lumOff val="2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ideo" Target="file:///\\localhost\Users\delta\Desktop\Gwen\330-441.mp4" TargetMode="Externa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notesSlide" Target="../notesSlides/notesSlide20.xml"/><Relationship Id="rId1" Type="http://schemas.openxmlformats.org/officeDocument/2006/relationships/slideLayout" Target="../slideLayouts/slideLayout11.xml"/><Relationship Id="rId5" Type="http://schemas.openxmlformats.org/officeDocument/2006/relationships/image" Target="../media/image31.png"/><Relationship Id="rId4" Type="http://schemas.openxmlformats.org/officeDocument/2006/relationships/image" Target="../media/image30.wmf"/></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df"/><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8.pdf"/><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40.pdf"/><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6.xml"/><Relationship Id="rId1" Type="http://schemas.openxmlformats.org/officeDocument/2006/relationships/slideLayout" Target="../slideLayouts/slideLayout11.xml"/><Relationship Id="rId4" Type="http://schemas.openxmlformats.org/officeDocument/2006/relationships/image" Target="../media/image43.jpeg"/></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video" Target="file:///\\localhost\Users\delta\Desktop\Gwen\4305-4750.mp4" TargetMode="External"/><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www.insidemathematics.org/index.php/2nd-grade-number-of-the-day"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9343" y="314979"/>
            <a:ext cx="7848517" cy="1143000"/>
          </a:xfrm>
          <a:ln w="28575" cmpd="sng">
            <a:solidFill>
              <a:schemeClr val="tx2"/>
            </a:solidFill>
          </a:ln>
        </p:spPr>
        <p:txBody>
          <a:bodyPr/>
          <a:lstStyle/>
          <a:p>
            <a:r>
              <a:rPr lang="en-US" sz="3600" dirty="0" smtClean="0"/>
              <a:t>How would you use mental math to solve these problems?</a:t>
            </a:r>
            <a:endParaRPr lang="en-US" sz="3600" dirty="0"/>
          </a:p>
        </p:txBody>
      </p:sp>
      <p:sp>
        <p:nvSpPr>
          <p:cNvPr id="3" name="Content Placeholder 2"/>
          <p:cNvSpPr>
            <a:spLocks noGrp="1"/>
          </p:cNvSpPr>
          <p:nvPr>
            <p:ph idx="1"/>
          </p:nvPr>
        </p:nvSpPr>
        <p:spPr>
          <a:xfrm>
            <a:off x="1" y="1586753"/>
            <a:ext cx="9144000" cy="5077208"/>
          </a:xfrm>
        </p:spPr>
        <p:txBody>
          <a:bodyPr>
            <a:normAutofit fontScale="92500" lnSpcReduction="10000"/>
          </a:bodyPr>
          <a:lstStyle/>
          <a:p>
            <a:pPr>
              <a:spcBef>
                <a:spcPts val="0"/>
              </a:spcBef>
              <a:buNone/>
            </a:pPr>
            <a:r>
              <a:rPr lang="en-US" dirty="0" smtClean="0"/>
              <a:t>		</a:t>
            </a:r>
            <a:r>
              <a:rPr lang="en-US" sz="3027" dirty="0" smtClean="0"/>
              <a:t>Girl Scout Troup </a:t>
            </a:r>
            <a:r>
              <a:rPr lang="en-US" sz="3027" dirty="0" err="1" smtClean="0"/>
              <a:t>Owlettes</a:t>
            </a:r>
            <a:r>
              <a:rPr lang="en-US" sz="3027" dirty="0" smtClean="0"/>
              <a:t> sold 346 boxes of </a:t>
            </a:r>
          </a:p>
          <a:p>
            <a:pPr>
              <a:spcBef>
                <a:spcPts val="0"/>
              </a:spcBef>
              <a:buNone/>
            </a:pPr>
            <a:r>
              <a:rPr lang="en-US" sz="3027" dirty="0" smtClean="0"/>
              <a:t>		cookies while Girl Scout Troup Falcons sold </a:t>
            </a:r>
          </a:p>
          <a:p>
            <a:pPr>
              <a:spcBef>
                <a:spcPts val="0"/>
              </a:spcBef>
              <a:buNone/>
            </a:pPr>
            <a:r>
              <a:rPr lang="en-US" sz="3027" dirty="0" smtClean="0"/>
              <a:t>		147 boxes. If we put the totals together, how </a:t>
            </a:r>
          </a:p>
          <a:p>
            <a:pPr>
              <a:spcBef>
                <a:spcPts val="0"/>
              </a:spcBef>
              <a:buNone/>
            </a:pPr>
            <a:r>
              <a:rPr lang="en-US" sz="3027" dirty="0" smtClean="0"/>
              <a:t>		many boxes of cookies were sold?</a:t>
            </a:r>
          </a:p>
          <a:p>
            <a:pPr>
              <a:spcBef>
                <a:spcPts val="0"/>
              </a:spcBef>
              <a:buNone/>
            </a:pPr>
            <a:endParaRPr lang="en-US" sz="3027" dirty="0" smtClean="0"/>
          </a:p>
          <a:p>
            <a:pPr>
              <a:spcBef>
                <a:spcPts val="0"/>
              </a:spcBef>
              <a:buNone/>
            </a:pPr>
            <a:r>
              <a:rPr lang="en-US" sz="3027" dirty="0" smtClean="0"/>
              <a:t>		The Robins started out with 102 boxes of Girl </a:t>
            </a:r>
          </a:p>
          <a:p>
            <a:pPr>
              <a:spcBef>
                <a:spcPts val="0"/>
              </a:spcBef>
              <a:buNone/>
            </a:pPr>
            <a:r>
              <a:rPr lang="en-US" sz="3027" dirty="0" smtClean="0"/>
              <a:t>		Scout cookies and by the end of the day, they </a:t>
            </a:r>
          </a:p>
          <a:p>
            <a:pPr>
              <a:spcBef>
                <a:spcPts val="0"/>
              </a:spcBef>
              <a:buNone/>
            </a:pPr>
            <a:r>
              <a:rPr lang="en-US" sz="3027" dirty="0" smtClean="0"/>
              <a:t>		had 76 boxes. How many boxes did they sell?</a:t>
            </a:r>
          </a:p>
          <a:p>
            <a:pPr>
              <a:spcBef>
                <a:spcPts val="0"/>
              </a:spcBef>
              <a:buNone/>
            </a:pPr>
            <a:r>
              <a:rPr lang="en-US" dirty="0" smtClean="0"/>
              <a:t>	</a:t>
            </a:r>
            <a:r>
              <a:rPr lang="en-US" sz="5400" dirty="0" smtClean="0"/>
              <a:t>		</a:t>
            </a:r>
            <a:endParaRPr lang="en-US" sz="3600" u="sng" dirty="0" smtClean="0"/>
          </a:p>
          <a:p>
            <a:pPr>
              <a:spcBef>
                <a:spcPts val="0"/>
              </a:spcBef>
              <a:buNone/>
            </a:pPr>
            <a:r>
              <a:rPr lang="en-US" sz="3294" i="1" dirty="0" smtClean="0"/>
              <a:t>Show your way of solving the problem on the window. </a:t>
            </a:r>
          </a:p>
          <a:p>
            <a:pPr>
              <a:spcBef>
                <a:spcPts val="0"/>
              </a:spcBef>
              <a:buNone/>
            </a:pPr>
            <a:r>
              <a:rPr lang="en-US" sz="3600" i="1" dirty="0" smtClean="0"/>
              <a:t>(</a:t>
            </a:r>
            <a:r>
              <a:rPr lang="en-US" sz="2800" i="1" dirty="0" smtClean="0"/>
              <a:t>Please do not write on window if someone already solved it your way).</a:t>
            </a:r>
            <a:endParaRPr lang="en-US" sz="2800" i="1" dirty="0"/>
          </a:p>
        </p:txBody>
      </p:sp>
      <p:pic>
        <p:nvPicPr>
          <p:cNvPr id="1026" name="Picture 2" descr="C:\Users\ghancock\AppData\Local\Microsoft\Windows\Temporary Internet Files\Content.IE5\47RPS0CF\MC900370138[1].wmf"/>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913568" y="1858967"/>
            <a:ext cx="1008583" cy="19668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28575" cmpd="sng">
            <a:solidFill>
              <a:schemeClr val="tx2"/>
            </a:solidFill>
          </a:ln>
        </p:spPr>
        <p:txBody>
          <a:bodyPr/>
          <a:lstStyle/>
          <a:p>
            <a:r>
              <a:rPr lang="en-US" dirty="0" smtClean="0"/>
              <a:t>Why Math Talks?</a:t>
            </a:r>
            <a:endParaRPr lang="en-US" dirty="0"/>
          </a:p>
        </p:txBody>
      </p:sp>
      <p:sp>
        <p:nvSpPr>
          <p:cNvPr id="3" name="Content Placeholder 2"/>
          <p:cNvSpPr>
            <a:spLocks noGrp="1"/>
          </p:cNvSpPr>
          <p:nvPr>
            <p:ph idx="1"/>
          </p:nvPr>
        </p:nvSpPr>
        <p:spPr/>
        <p:txBody>
          <a:bodyPr>
            <a:normAutofit lnSpcReduction="10000"/>
          </a:bodyPr>
          <a:lstStyle/>
          <a:p>
            <a:r>
              <a:rPr lang="en-US" dirty="0" smtClean="0"/>
              <a:t>Mathematical problem solving is the hallmark of an effective mathematics program</a:t>
            </a:r>
          </a:p>
          <a:p>
            <a:pPr lvl="1"/>
            <a:r>
              <a:rPr lang="en-US" dirty="0" smtClean="0"/>
              <a:t>Practice with a variety of problems and a grasp of techniques and the underlying principles allows students to use math in a flexible way to attack problems  and devise different ways to solve them.</a:t>
            </a:r>
          </a:p>
          <a:p>
            <a:pPr lvl="1"/>
            <a:r>
              <a:rPr lang="en-US" dirty="0" smtClean="0"/>
              <a:t>Gaps in knowledge and errors in reasoning can be identified when students </a:t>
            </a:r>
            <a:r>
              <a:rPr lang="en-US" i="1" dirty="0" smtClean="0"/>
              <a:t>think aloud </a:t>
            </a:r>
            <a:r>
              <a:rPr lang="en-US" dirty="0" smtClean="0"/>
              <a:t>or talk through their reasoning.</a:t>
            </a:r>
          </a:p>
          <a:p>
            <a:pPr lvl="1"/>
            <a:r>
              <a:rPr lang="en-US" dirty="0" smtClean="0"/>
              <a:t>To prepare students for college and career teachers should plan for, instruct, model and support classroom talk, reflection and a positive disposition toward math.</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28575" cmpd="sng">
            <a:solidFill>
              <a:schemeClr val="tx2"/>
            </a:solidFill>
          </a:ln>
        </p:spPr>
        <p:txBody>
          <a:bodyPr/>
          <a:lstStyle/>
          <a:p>
            <a:r>
              <a:rPr lang="en-US" sz="4400" dirty="0" smtClean="0"/>
              <a:t>Computational Fluency</a:t>
            </a:r>
            <a:endParaRPr lang="en-US" sz="4400" dirty="0"/>
          </a:p>
        </p:txBody>
      </p:sp>
      <p:sp>
        <p:nvSpPr>
          <p:cNvPr id="3" name="Content Placeholder 2"/>
          <p:cNvSpPr>
            <a:spLocks noGrp="1"/>
          </p:cNvSpPr>
          <p:nvPr>
            <p:ph idx="1"/>
          </p:nvPr>
        </p:nvSpPr>
        <p:spPr/>
        <p:txBody>
          <a:bodyPr>
            <a:normAutofit fontScale="85000" lnSpcReduction="20000"/>
          </a:bodyPr>
          <a:lstStyle/>
          <a:p>
            <a:r>
              <a:rPr lang="en-US" dirty="0" smtClean="0"/>
              <a:t>Math Talks are a powerful tool to develop computational fluency</a:t>
            </a:r>
            <a:endParaRPr lang="en-US" sz="1143" dirty="0" smtClean="0"/>
          </a:p>
          <a:p>
            <a:pPr lvl="1">
              <a:lnSpc>
                <a:spcPct val="120000"/>
              </a:lnSpc>
              <a:spcBef>
                <a:spcPts val="0"/>
              </a:spcBef>
            </a:pPr>
            <a:r>
              <a:rPr lang="en-US" dirty="0" smtClean="0"/>
              <a:t>Need to know math concepts that go beyond</a:t>
            </a:r>
          </a:p>
          <a:p>
            <a:pPr marL="457200" lvl="1" indent="0">
              <a:lnSpc>
                <a:spcPct val="120000"/>
              </a:lnSpc>
              <a:spcBef>
                <a:spcPts val="0"/>
              </a:spcBef>
              <a:buNone/>
            </a:pPr>
            <a:r>
              <a:rPr lang="en-US" dirty="0" smtClean="0"/>
              <a:t>	 basic facts or procedures</a:t>
            </a:r>
          </a:p>
          <a:p>
            <a:pPr lvl="2"/>
            <a:r>
              <a:rPr lang="en-US" dirty="0" smtClean="0"/>
              <a:t>Numbers can be composed and decomposed</a:t>
            </a:r>
          </a:p>
          <a:p>
            <a:pPr lvl="2"/>
            <a:r>
              <a:rPr lang="en-US" dirty="0" smtClean="0"/>
              <a:t>What we know about one number helps us figure out other numbers</a:t>
            </a:r>
          </a:p>
          <a:p>
            <a:pPr lvl="2"/>
            <a:r>
              <a:rPr lang="en-US" dirty="0" smtClean="0"/>
              <a:t>What we know about numbers to 10 helps us with numbers to 100 and beyond</a:t>
            </a:r>
          </a:p>
          <a:p>
            <a:r>
              <a:rPr lang="en-US" dirty="0" smtClean="0"/>
              <a:t>Develop efficient and accurate methods of computing</a:t>
            </a:r>
          </a:p>
          <a:p>
            <a:r>
              <a:rPr lang="en-US" dirty="0" smtClean="0"/>
              <a:t>Demonstrate flexibility</a:t>
            </a:r>
          </a:p>
          <a:p>
            <a:r>
              <a:rPr lang="en-US" dirty="0" smtClean="0"/>
              <a:t>Understand and explain methods of solving problems</a:t>
            </a:r>
          </a:p>
          <a:p>
            <a:r>
              <a:rPr lang="en-US" dirty="0" smtClean="0"/>
              <a:t>Produce accurate answers efficiently</a:t>
            </a:r>
          </a:p>
        </p:txBody>
      </p:sp>
      <p:pic>
        <p:nvPicPr>
          <p:cNvPr id="1026" name="Picture 2" descr="C:\Users\ghancock\AppData\Local\Microsoft\Windows\Temporary Internet Files\Content.IE5\NNZSKN7J\MC900055589[1].wmf"/>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596184" y="1868184"/>
            <a:ext cx="1298133" cy="11776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6141" y="1834549"/>
            <a:ext cx="7691719" cy="4571999"/>
          </a:xfrm>
        </p:spPr>
        <p:txBody>
          <a:bodyPr/>
          <a:lstStyle/>
          <a:p>
            <a:r>
              <a:rPr lang="en-US" sz="2800" dirty="0" smtClean="0"/>
              <a:t>Number Sense</a:t>
            </a:r>
          </a:p>
          <a:p>
            <a:r>
              <a:rPr lang="en-US" sz="2800" dirty="0" smtClean="0"/>
              <a:t>Place Value</a:t>
            </a:r>
          </a:p>
          <a:p>
            <a:r>
              <a:rPr lang="en-US" sz="2800" dirty="0" smtClean="0"/>
              <a:t>Fluency</a:t>
            </a:r>
          </a:p>
          <a:p>
            <a:r>
              <a:rPr lang="en-US" sz="2800" dirty="0" smtClean="0"/>
              <a:t>Properties</a:t>
            </a:r>
          </a:p>
          <a:p>
            <a:r>
              <a:rPr lang="en-US" sz="2800" dirty="0" smtClean="0"/>
              <a:t>Connecting Mathematical Ideas</a:t>
            </a:r>
          </a:p>
          <a:p>
            <a:pPr>
              <a:buNone/>
            </a:pPr>
            <a:endParaRPr lang="en-US" dirty="0"/>
          </a:p>
        </p:txBody>
      </p:sp>
      <p:sp>
        <p:nvSpPr>
          <p:cNvPr id="5" name="Title 1"/>
          <p:cNvSpPr>
            <a:spLocks noGrp="1"/>
          </p:cNvSpPr>
          <p:nvPr>
            <p:ph type="title"/>
          </p:nvPr>
        </p:nvSpPr>
        <p:spPr>
          <a:xfrm>
            <a:off x="726141" y="314979"/>
            <a:ext cx="7691719" cy="1143000"/>
          </a:xfrm>
          <a:ln w="19050">
            <a:solidFill>
              <a:schemeClr val="accent1"/>
            </a:solidFill>
          </a:ln>
        </p:spPr>
        <p:txBody>
          <a:bodyPr/>
          <a:lstStyle/>
          <a:p>
            <a:pPr algn="ctr"/>
            <a:r>
              <a:rPr lang="en-US" dirty="0" smtClean="0"/>
              <a:t>Overarching Goals</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28575" cmpd="sng">
            <a:solidFill>
              <a:schemeClr val="tx2"/>
            </a:solidFill>
          </a:ln>
        </p:spPr>
        <p:txBody>
          <a:bodyPr/>
          <a:lstStyle/>
          <a:p>
            <a:r>
              <a:rPr lang="en-US" sz="4400" dirty="0" smtClean="0"/>
              <a:t>Why Incorporate Math Talks? </a:t>
            </a:r>
            <a:endParaRPr lang="en-US" sz="4400" dirty="0"/>
          </a:p>
        </p:txBody>
      </p:sp>
      <p:pic>
        <p:nvPicPr>
          <p:cNvPr id="4" name="330-441.mp4">
            <a:hlinkClick r:id="" action="ppaction://media"/>
          </p:cNvPr>
          <p:cNvPicPr>
            <a:picLocks noGrp="1"/>
          </p:cNvPicPr>
          <p:nvPr>
            <p:ph idx="1"/>
            <a:videoFile r:link="rId1"/>
          </p:nvPr>
        </p:nvPicPr>
        <p:blipFill>
          <a:blip r:embed="rId4"/>
          <a:stretch>
            <a:fillRect/>
          </a:stretch>
        </p:blipFill>
        <p:spPr>
          <a:xfrm>
            <a:off x="725488" y="1709836"/>
            <a:ext cx="7693025" cy="4327327"/>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141" y="314978"/>
            <a:ext cx="7691719" cy="1737601"/>
          </a:xfrm>
          <a:ln w="28575" cmpd="sng">
            <a:solidFill>
              <a:schemeClr val="tx2"/>
            </a:solidFill>
          </a:ln>
        </p:spPr>
        <p:txBody>
          <a:bodyPr/>
          <a:lstStyle/>
          <a:p>
            <a:pPr algn="ctr"/>
            <a:r>
              <a:rPr lang="en-US" sz="4400" dirty="0" smtClean="0"/>
              <a:t>Two SETS of Math Standards!</a:t>
            </a:r>
            <a:endParaRPr lang="en-US" sz="4400" dirty="0"/>
          </a:p>
        </p:txBody>
      </p:sp>
      <p:pic>
        <p:nvPicPr>
          <p:cNvPr id="1026" name="Picture 2"/>
          <p:cNvPicPr>
            <a:picLocks noGrp="1" noChangeAspect="1" noChangeArrowheads="1"/>
          </p:cNvPicPr>
          <p:nvPr>
            <p:ph sz="quarter" idx="4294967295"/>
          </p:nvPr>
        </p:nvPicPr>
        <p:blipFill>
          <a:blip r:embed="rId3" cstate="email">
            <a:extLst>
              <a:ext uri="{28A0092B-C50C-407E-A947-70E740481C1C}">
                <a14:useLocalDpi xmlns:a14="http://schemas.microsoft.com/office/drawing/2010/main" val="0"/>
              </a:ext>
            </a:extLst>
          </a:blip>
          <a:srcRect/>
          <a:stretch>
            <a:fillRect/>
          </a:stretch>
        </p:blipFill>
        <p:spPr bwMode="auto">
          <a:xfrm>
            <a:off x="304799" y="2438400"/>
            <a:ext cx="4000503"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Content Placeholder 5"/>
          <p:cNvPicPr>
            <a:picLocks noGrp="1" noChangeAspect="1" noChangeArrowheads="1"/>
          </p:cNvPicPr>
          <p:nvPr>
            <p:ph sz="quarter" idx="4294967295"/>
          </p:nvPr>
        </p:nvPicPr>
        <p:blipFill>
          <a:blip r:embed="rId4" cstate="email">
            <a:extLst>
              <a:ext uri="{28A0092B-C50C-407E-A947-70E740481C1C}">
                <a14:useLocalDpi xmlns:a14="http://schemas.microsoft.com/office/drawing/2010/main" val="0"/>
              </a:ext>
            </a:extLst>
          </a:blip>
          <a:srcRect/>
          <a:stretch>
            <a:fillRect/>
          </a:stretch>
        </p:blipFill>
        <p:spPr bwMode="auto">
          <a:xfrm>
            <a:off x="4495800" y="2438400"/>
            <a:ext cx="4527310" cy="1611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rot="19418034">
            <a:off x="5302003" y="2661508"/>
            <a:ext cx="2357192" cy="923330"/>
          </a:xfrm>
          <a:prstGeom prst="rect">
            <a:avLst/>
          </a:prstGeom>
          <a:solidFill>
            <a:srgbClr val="FFFF00"/>
          </a:solidFill>
        </p:spPr>
        <p:txBody>
          <a:bodyPr wrap="square" rtlCol="0">
            <a:spAutoFit/>
          </a:bodyPr>
          <a:lstStyle/>
          <a:p>
            <a:pPr fontAlgn="base">
              <a:spcBef>
                <a:spcPct val="0"/>
              </a:spcBef>
              <a:spcAft>
                <a:spcPct val="0"/>
              </a:spcAft>
            </a:pPr>
            <a:r>
              <a:rPr lang="en-US" sz="5400" dirty="0">
                <a:solidFill>
                  <a:srgbClr val="0070C0"/>
                </a:solidFill>
                <a:latin typeface="Arial" charset="0"/>
              </a:rPr>
              <a:t>HOW?</a:t>
            </a:r>
          </a:p>
        </p:txBody>
      </p:sp>
      <p:sp>
        <p:nvSpPr>
          <p:cNvPr id="8" name="TextBox 7"/>
          <p:cNvSpPr txBox="1"/>
          <p:nvPr/>
        </p:nvSpPr>
        <p:spPr>
          <a:xfrm rot="1679681">
            <a:off x="1155241" y="2661508"/>
            <a:ext cx="2192287" cy="923330"/>
          </a:xfrm>
          <a:prstGeom prst="rect">
            <a:avLst/>
          </a:prstGeom>
          <a:solidFill>
            <a:srgbClr val="FFFF00"/>
          </a:solidFill>
        </p:spPr>
        <p:txBody>
          <a:bodyPr wrap="square" rtlCol="0">
            <a:spAutoFit/>
          </a:bodyPr>
          <a:lstStyle/>
          <a:p>
            <a:pPr fontAlgn="base">
              <a:spcBef>
                <a:spcPct val="0"/>
              </a:spcBef>
              <a:spcAft>
                <a:spcPct val="0"/>
              </a:spcAft>
            </a:pPr>
            <a:r>
              <a:rPr lang="en-US" sz="5400" dirty="0">
                <a:solidFill>
                  <a:srgbClr val="0070C0"/>
                </a:solidFill>
                <a:latin typeface="Arial" charset="0"/>
              </a:rPr>
              <a:t>What?</a:t>
            </a:r>
          </a:p>
        </p:txBody>
      </p:sp>
    </p:spTree>
    <p:extLst>
      <p:ext uri="{BB962C8B-B14F-4D97-AF65-F5344CB8AC3E}">
        <p14:creationId xmlns:p14="http://schemas.microsoft.com/office/powerpoint/2010/main" val="4108307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627107" y="380998"/>
            <a:ext cx="7760445" cy="1446550"/>
          </a:xfrm>
          <a:prstGeom prst="rect">
            <a:avLst/>
          </a:prstGeom>
          <a:noFill/>
          <a:ln w="15875">
            <a:solidFill>
              <a:schemeClr val="tx2"/>
            </a:solidFill>
          </a:ln>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50000"/>
              </a:spcBef>
            </a:pPr>
            <a:r>
              <a:rPr lang="en-US" sz="4400" dirty="0">
                <a:latin typeface="Calisto MT"/>
                <a:cs typeface="Calisto MT"/>
              </a:rPr>
              <a:t>Standards for Mathematical Practice</a:t>
            </a:r>
          </a:p>
        </p:txBody>
      </p:sp>
      <p:pic>
        <p:nvPicPr>
          <p:cNvPr id="30723" name="Picture 5"/>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77588" y="2551979"/>
            <a:ext cx="8763000" cy="311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26792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6141" y="1897269"/>
            <a:ext cx="7691719" cy="4571999"/>
          </a:xfrm>
        </p:spPr>
        <p:txBody>
          <a:bodyPr>
            <a:normAutofit/>
          </a:bodyPr>
          <a:lstStyle/>
          <a:p>
            <a:r>
              <a:rPr lang="en-US" dirty="0" smtClean="0"/>
              <a:t>Helps to develop number sense</a:t>
            </a:r>
          </a:p>
          <a:p>
            <a:pPr marL="457200" lvl="1" indent="0">
              <a:buNone/>
            </a:pPr>
            <a:r>
              <a:rPr lang="en-US" dirty="0" smtClean="0"/>
              <a:t>	“Awareness and understanding about what numbers 	are, their relationships, their magnitude, the effect of 	operating on numbers, including the use of mental 	mathematics and estimation.”	                                            			    </a:t>
            </a:r>
            <a:r>
              <a:rPr lang="en-US" dirty="0" err="1" smtClean="0"/>
              <a:t>Fennis</a:t>
            </a:r>
            <a:r>
              <a:rPr lang="en-US" dirty="0" smtClean="0"/>
              <a:t> and Landis (1994)</a:t>
            </a:r>
          </a:p>
          <a:p>
            <a:r>
              <a:rPr lang="en-US" dirty="0"/>
              <a:t>Assist students when thinking about a new concept</a:t>
            </a:r>
          </a:p>
          <a:p>
            <a:pPr lvl="1"/>
            <a:r>
              <a:rPr lang="en-US" dirty="0" smtClean="0"/>
              <a:t>Ex. Number </a:t>
            </a:r>
            <a:r>
              <a:rPr lang="en-US" dirty="0"/>
              <a:t>lines and hundreds charts show magnitude of numbers and patterns in place value</a:t>
            </a:r>
          </a:p>
          <a:p>
            <a:endParaRPr lang="en-US" dirty="0"/>
          </a:p>
        </p:txBody>
      </p:sp>
      <p:sp>
        <p:nvSpPr>
          <p:cNvPr id="4" name="Title 1"/>
          <p:cNvSpPr>
            <a:spLocks noGrp="1"/>
          </p:cNvSpPr>
          <p:nvPr>
            <p:ph type="title"/>
          </p:nvPr>
        </p:nvSpPr>
        <p:spPr>
          <a:ln w="28575" cmpd="sng">
            <a:solidFill>
              <a:schemeClr val="tx2"/>
            </a:solidFill>
          </a:ln>
        </p:spPr>
        <p:txBody>
          <a:bodyPr/>
          <a:lstStyle/>
          <a:p>
            <a:r>
              <a:rPr lang="en-US" sz="4400" dirty="0" smtClean="0"/>
              <a:t>Why Tools?</a:t>
            </a:r>
            <a:endParaRPr lang="en-US" sz="4400" dirty="0"/>
          </a:p>
        </p:txBody>
      </p:sp>
      <p:pic>
        <p:nvPicPr>
          <p:cNvPr id="5" name="Picture 4"/>
          <p:cNvPicPr>
            <a:picLocks noChangeAspect="1"/>
          </p:cNvPicPr>
          <p:nvPr/>
        </p:nvPicPr>
        <p:blipFill>
          <a:blip r:embed="rId3"/>
          <a:stretch>
            <a:fillRect/>
          </a:stretch>
        </p:blipFill>
        <p:spPr>
          <a:xfrm>
            <a:off x="794449" y="5932577"/>
            <a:ext cx="7505700" cy="6604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28575" cmpd="sng">
            <a:solidFill>
              <a:schemeClr val="tx2"/>
            </a:solidFill>
          </a:ln>
        </p:spPr>
        <p:txBody>
          <a:bodyPr/>
          <a:lstStyle/>
          <a:p>
            <a:r>
              <a:rPr lang="en-US" sz="4400" dirty="0" smtClean="0"/>
              <a:t>Which Tools?</a:t>
            </a:r>
            <a:endParaRPr lang="en-US" sz="4400" dirty="0"/>
          </a:p>
        </p:txBody>
      </p:sp>
      <p:sp>
        <p:nvSpPr>
          <p:cNvPr id="3" name="Content Placeholder 2"/>
          <p:cNvSpPr>
            <a:spLocks noGrp="1"/>
          </p:cNvSpPr>
          <p:nvPr>
            <p:ph idx="1"/>
          </p:nvPr>
        </p:nvSpPr>
        <p:spPr>
          <a:xfrm>
            <a:off x="726141" y="1586753"/>
            <a:ext cx="7691719" cy="4810650"/>
          </a:xfrm>
        </p:spPr>
        <p:txBody>
          <a:bodyPr>
            <a:normAutofit fontScale="92500"/>
          </a:bodyPr>
          <a:lstStyle/>
          <a:p>
            <a:r>
              <a:rPr lang="en-US" dirty="0" smtClean="0"/>
              <a:t>Teachers should consider available tools when presenting or solving a problem</a:t>
            </a:r>
          </a:p>
          <a:p>
            <a:r>
              <a:rPr lang="en-US" dirty="0" smtClean="0"/>
              <a:t>Students should be familiar with tools appropriate to their grade level</a:t>
            </a:r>
          </a:p>
          <a:p>
            <a:r>
              <a:rPr lang="en-US" dirty="0" smtClean="0"/>
              <a:t>Students should be able to make sound decisions about which tools would help solve a particular problem</a:t>
            </a:r>
          </a:p>
          <a:p>
            <a:r>
              <a:rPr lang="en-US" dirty="0" smtClean="0"/>
              <a:t>Tools (</a:t>
            </a:r>
            <a:r>
              <a:rPr lang="en-US" dirty="0" err="1" smtClean="0"/>
              <a:t>manipulatives</a:t>
            </a:r>
            <a:r>
              <a:rPr lang="en-US" dirty="0" smtClean="0"/>
              <a:t>/models) should be aides to thinking</a:t>
            </a:r>
          </a:p>
          <a:p>
            <a:pPr lvl="1"/>
            <a:r>
              <a:rPr lang="en-US" dirty="0" smtClean="0"/>
              <a:t>Not used for demonstrating memorized procedures</a:t>
            </a:r>
          </a:p>
          <a:p>
            <a:pPr lvl="1"/>
            <a:r>
              <a:rPr lang="en-US" dirty="0" smtClean="0"/>
              <a:t>Make </a:t>
            </a:r>
            <a:r>
              <a:rPr lang="en-US" dirty="0" err="1" smtClean="0"/>
              <a:t>manipulatives</a:t>
            </a:r>
            <a:r>
              <a:rPr lang="en-US" dirty="0" smtClean="0"/>
              <a:t> available but not mandatory</a:t>
            </a:r>
          </a:p>
          <a:p>
            <a:pPr lvl="1"/>
            <a:endParaRPr lang="en-US" dirty="0" smtClean="0"/>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28575" cmpd="sng">
            <a:solidFill>
              <a:schemeClr val="tx2"/>
            </a:solidFill>
          </a:ln>
        </p:spPr>
        <p:txBody>
          <a:bodyPr>
            <a:normAutofit/>
          </a:bodyPr>
          <a:lstStyle/>
          <a:p>
            <a:r>
              <a:rPr lang="en-US" dirty="0" smtClean="0"/>
              <a:t>Math Talk Tools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Dot Cards</a:t>
            </a:r>
          </a:p>
          <a:p>
            <a:r>
              <a:rPr lang="en-US" dirty="0"/>
              <a:t>Two-color </a:t>
            </a:r>
            <a:r>
              <a:rPr lang="en-US" dirty="0" smtClean="0"/>
              <a:t>Counters</a:t>
            </a:r>
          </a:p>
          <a:p>
            <a:r>
              <a:rPr lang="en-US" dirty="0" smtClean="0"/>
              <a:t>Linking Cubes</a:t>
            </a:r>
          </a:p>
          <a:p>
            <a:r>
              <a:rPr lang="en-US" dirty="0" err="1" smtClean="0"/>
              <a:t>Rekenreks</a:t>
            </a:r>
            <a:endParaRPr lang="en-US" dirty="0" smtClean="0"/>
          </a:p>
          <a:p>
            <a:r>
              <a:rPr lang="en-US" dirty="0" smtClean="0"/>
              <a:t>Five and Ten Frames</a:t>
            </a:r>
          </a:p>
          <a:p>
            <a:r>
              <a:rPr lang="en-US" dirty="0" smtClean="0"/>
              <a:t>Hundreds Chart</a:t>
            </a:r>
          </a:p>
          <a:p>
            <a:r>
              <a:rPr lang="en-US" dirty="0" smtClean="0"/>
              <a:t>Number Line</a:t>
            </a:r>
          </a:p>
          <a:p>
            <a:r>
              <a:rPr lang="en-US" dirty="0" smtClean="0"/>
              <a:t>Base 10 Blocks</a:t>
            </a:r>
          </a:p>
          <a:p>
            <a:endParaRPr lang="en-US" dirty="0"/>
          </a:p>
        </p:txBody>
      </p:sp>
      <p:pic>
        <p:nvPicPr>
          <p:cNvPr id="3074" name="Picture 2" descr="http://static.abcteach.com/free_preview/n/nb_number_fnl_free_p-1.png"/>
          <p:cNvPicPr>
            <a:picLocks noChangeAspect="1" noChangeArrowheads="1"/>
          </p:cNvPicPr>
          <p:nvPr/>
        </p:nvPicPr>
        <p:blipFill rotWithShape="1">
          <a:blip r:embed="rId3">
            <a:extLst>
              <a:ext uri="{28A0092B-C50C-407E-A947-70E740481C1C}">
                <a14:useLocalDpi xmlns:a14="http://schemas.microsoft.com/office/drawing/2010/main" val="0"/>
              </a:ext>
            </a:extLst>
          </a:blip>
          <a:srcRect b="7409"/>
          <a:stretch/>
        </p:blipFill>
        <p:spPr bwMode="auto">
          <a:xfrm>
            <a:off x="4862486" y="2420112"/>
            <a:ext cx="2857500" cy="20019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20047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897269"/>
            <a:ext cx="8417860" cy="4571999"/>
          </a:xfrm>
        </p:spPr>
        <p:txBody>
          <a:bodyPr>
            <a:normAutofit/>
          </a:bodyPr>
          <a:lstStyle/>
          <a:p>
            <a:pPr lvl="1">
              <a:buNone/>
            </a:pPr>
            <a:r>
              <a:rPr lang="en-US" sz="2800" dirty="0" smtClean="0"/>
              <a:t>How many do you see?</a:t>
            </a:r>
          </a:p>
          <a:p>
            <a:pPr lvl="3">
              <a:buNone/>
            </a:pPr>
            <a:r>
              <a:rPr lang="en-US" sz="2400" dirty="0" smtClean="0"/>
              <a:t>	</a:t>
            </a:r>
            <a:r>
              <a:rPr lang="en-US" sz="2800" dirty="0" smtClean="0"/>
              <a:t>	</a:t>
            </a:r>
          </a:p>
          <a:p>
            <a:endParaRPr lang="en-US" dirty="0" smtClean="0"/>
          </a:p>
          <a:p>
            <a:endParaRPr lang="en-US" dirty="0"/>
          </a:p>
        </p:txBody>
      </p:sp>
      <p:sp>
        <p:nvSpPr>
          <p:cNvPr id="4" name="Title 1"/>
          <p:cNvSpPr>
            <a:spLocks noGrp="1"/>
          </p:cNvSpPr>
          <p:nvPr>
            <p:ph type="title"/>
          </p:nvPr>
        </p:nvSpPr>
        <p:spPr>
          <a:xfrm>
            <a:off x="726141" y="314979"/>
            <a:ext cx="8194452" cy="1143000"/>
          </a:xfrm>
          <a:ln w="28575" cmpd="sng">
            <a:solidFill>
              <a:schemeClr val="tx2"/>
            </a:solidFill>
          </a:ln>
        </p:spPr>
        <p:txBody>
          <a:bodyPr/>
          <a:lstStyle/>
          <a:p>
            <a:r>
              <a:rPr lang="en-US" sz="4400" dirty="0" smtClean="0"/>
              <a:t>Tools Trigger Thinking</a:t>
            </a:r>
            <a:endParaRPr lang="en-US" sz="4400" dirty="0"/>
          </a:p>
        </p:txBody>
      </p:sp>
      <p:sp>
        <p:nvSpPr>
          <p:cNvPr id="5" name="TextBox 4"/>
          <p:cNvSpPr txBox="1"/>
          <p:nvPr/>
        </p:nvSpPr>
        <p:spPr>
          <a:xfrm>
            <a:off x="1975386" y="3496619"/>
            <a:ext cx="4358392" cy="646331"/>
          </a:xfrm>
          <a:prstGeom prst="rect">
            <a:avLst/>
          </a:prstGeom>
          <a:noFill/>
        </p:spPr>
        <p:txBody>
          <a:bodyPr wrap="square" rtlCol="0">
            <a:spAutoFit/>
          </a:bodyPr>
          <a:lstStyle/>
          <a:p>
            <a:pPr>
              <a:buFont typeface="Arial"/>
              <a:buChar char="•"/>
            </a:pPr>
            <a:endParaRPr lang="en-US" dirty="0" smtClean="0"/>
          </a:p>
          <a:p>
            <a:endParaRPr lang="en-US" dirty="0" smtClean="0"/>
          </a:p>
        </p:txBody>
      </p:sp>
      <p:pic>
        <p:nvPicPr>
          <p:cNvPr id="10" name="Picture 9" descr="Image (96)"/>
          <p:cNvPicPr>
            <a:picLocks noGrp="1" noChangeAspect="1"/>
          </p:cNvPicPr>
          <p:nvPr isPhoto="1"/>
        </p:nvPicPr>
        <p:blipFill rotWithShape="1">
          <a:blip r:embed="rId3" cstate="email">
            <a:lum/>
            <a:extLst>
              <a:ext uri="{28A0092B-C50C-407E-A947-70E740481C1C}">
                <a14:useLocalDpi xmlns:a14="http://schemas.microsoft.com/office/drawing/2010/main" val="0"/>
              </a:ext>
            </a:extLst>
          </a:blip>
          <a:srcRect l="18050" t="12038" r="6680" b="52881"/>
          <a:stretch/>
        </p:blipFill>
        <p:spPr>
          <a:xfrm>
            <a:off x="475539" y="2544574"/>
            <a:ext cx="3595457" cy="2405849"/>
          </a:xfrm>
          <a:prstGeom prst="rect">
            <a:avLst/>
          </a:prstGeom>
          <a:noFill/>
          <a:ln>
            <a:noFill/>
          </a:ln>
        </p:spPr>
      </p:pic>
      <p:sp>
        <p:nvSpPr>
          <p:cNvPr id="11" name="Rectangle 10"/>
          <p:cNvSpPr/>
          <p:nvPr/>
        </p:nvSpPr>
        <p:spPr>
          <a:xfrm>
            <a:off x="496371" y="5237089"/>
            <a:ext cx="3595457" cy="523220"/>
          </a:xfrm>
          <a:prstGeom prst="rect">
            <a:avLst/>
          </a:prstGeom>
        </p:spPr>
        <p:txBody>
          <a:bodyPr wrap="square">
            <a:spAutoFit/>
          </a:bodyPr>
          <a:lstStyle/>
          <a:p>
            <a:r>
              <a:rPr lang="en-US" sz="2800" dirty="0" smtClean="0"/>
              <a:t>How do you see them?</a:t>
            </a:r>
            <a:endParaRPr lang="en-US" sz="2800" dirty="0"/>
          </a:p>
        </p:txBody>
      </p:sp>
      <p:pic>
        <p:nvPicPr>
          <p:cNvPr id="12" name="Picture 11" descr="Image (92)"/>
          <p:cNvPicPr>
            <a:picLocks noGrp="1" noChangeAspect="1"/>
          </p:cNvPicPr>
          <p:nvPr isPhoto="1"/>
        </p:nvPicPr>
        <p:blipFill rotWithShape="1">
          <a:blip r:embed="rId4" cstate="email">
            <a:lum/>
            <a:extLst>
              <a:ext uri="{28A0092B-C50C-407E-A947-70E740481C1C}">
                <a14:useLocalDpi xmlns:a14="http://schemas.microsoft.com/office/drawing/2010/main" val="0"/>
              </a:ext>
            </a:extLst>
          </a:blip>
          <a:srcRect l="10244" t="12506" r="14114" b="61423"/>
          <a:stretch/>
        </p:blipFill>
        <p:spPr>
          <a:xfrm>
            <a:off x="5110528" y="4612357"/>
            <a:ext cx="3613211" cy="1856911"/>
          </a:xfrm>
          <a:prstGeom prst="rect">
            <a:avLst/>
          </a:prstGeom>
          <a:noFill/>
          <a:ln>
            <a:noFill/>
          </a:ln>
        </p:spPr>
      </p:pic>
      <p:sp>
        <p:nvSpPr>
          <p:cNvPr id="13" name="TextBox 12"/>
          <p:cNvSpPr txBox="1"/>
          <p:nvPr/>
        </p:nvSpPr>
        <p:spPr>
          <a:xfrm>
            <a:off x="5416406" y="2896455"/>
            <a:ext cx="3307333" cy="1384995"/>
          </a:xfrm>
          <a:prstGeom prst="rect">
            <a:avLst/>
          </a:prstGeom>
          <a:noFill/>
        </p:spPr>
        <p:txBody>
          <a:bodyPr wrap="square" rtlCol="0">
            <a:spAutoFit/>
          </a:bodyPr>
          <a:lstStyle/>
          <a:p>
            <a:r>
              <a:rPr lang="en-US" sz="2800" dirty="0" smtClean="0"/>
              <a:t>How do Maria and Miguel see the numbers differently?</a:t>
            </a:r>
            <a:endParaRPr lang="en-US" sz="2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2111" y="3775208"/>
            <a:ext cx="7780839" cy="2384052"/>
          </a:xfrm>
        </p:spPr>
        <p:txBody>
          <a:bodyPr/>
          <a:lstStyle/>
          <a:p>
            <a:r>
              <a:rPr lang="en-US" sz="4000" b="1" dirty="0" smtClean="0"/>
              <a:t>Tools and Techniques to Enhance </a:t>
            </a:r>
            <a:br>
              <a:rPr lang="en-US" sz="4000" b="1" dirty="0" smtClean="0"/>
            </a:br>
            <a:r>
              <a:rPr lang="en-US" sz="4000" b="1" dirty="0" smtClean="0"/>
              <a:t>K-2 Math Talks</a:t>
            </a:r>
            <a:endParaRPr lang="en-US" sz="4000" b="1" dirty="0"/>
          </a:p>
        </p:txBody>
      </p:sp>
      <p:pic>
        <p:nvPicPr>
          <p:cNvPr id="6" name="Picture 5"/>
          <p:cNvPicPr>
            <a:picLocks noChangeAspect="1"/>
          </p:cNvPicPr>
          <p:nvPr/>
        </p:nvPicPr>
        <p:blipFill>
          <a:blip r:embed="rId3"/>
          <a:stretch>
            <a:fillRect/>
          </a:stretch>
        </p:blipFill>
        <p:spPr>
          <a:xfrm>
            <a:off x="1603949" y="674557"/>
            <a:ext cx="3433174" cy="1937949"/>
          </a:xfrm>
          <a:prstGeom prst="rect">
            <a:avLst/>
          </a:prstGeom>
        </p:spPr>
      </p:pic>
      <p:pic>
        <p:nvPicPr>
          <p:cNvPr id="2051" name="Picture 3" descr="C:\Users\ghancock\AppData\Local\Microsoft\Windows\Temporary Internet Files\Content.IE5\47RPS0CF\MP900409048[1].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603949" y="2420319"/>
            <a:ext cx="3147933" cy="2132357"/>
          </a:xfrm>
          <a:prstGeom prst="rect">
            <a:avLst/>
          </a:prstGeom>
          <a:noFill/>
          <a:extLst>
            <a:ext uri="{909E8E84-426E-40DD-AFC4-6F175D3DCCD1}">
              <a14:hiddenFill xmlns:a14="http://schemas.microsoft.com/office/drawing/2010/main">
                <a:solidFill>
                  <a:srgbClr val="FFFFFF"/>
                </a:solidFill>
              </a14:hiddenFill>
            </a:ext>
          </a:extLst>
        </p:spPr>
      </p:pic>
      <p:pic>
        <p:nvPicPr>
          <p:cNvPr id="2055" name="Picture 7" descr="https://encrypted-tbn0.gstatic.com/images?q=tbn:ANd9GcS0E6XF3QlPnlnPhmS1T40_f6Xlukd3Dp1CsrMrUVKUIczkXzbQ1Q"/>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63833" y="674557"/>
            <a:ext cx="2466975" cy="1847851"/>
          </a:xfrm>
          <a:prstGeom prst="rect">
            <a:avLst/>
          </a:prstGeom>
          <a:noFill/>
          <a:extLst>
            <a:ext uri="{909E8E84-426E-40DD-AFC4-6F175D3DCCD1}">
              <a14:hiddenFill xmlns:a14="http://schemas.microsoft.com/office/drawing/2010/main">
                <a:solidFill>
                  <a:srgbClr val="FFFFFF"/>
                </a:solidFill>
              </a14:hiddenFill>
            </a:ext>
          </a:extLst>
        </p:spPr>
      </p:pic>
      <p:pic>
        <p:nvPicPr>
          <p:cNvPr id="2059" name="Picture 11" descr="http://ecx.images-amazon.com/images/I/41%2BWh4o4ZGL._SY300_.jpg"/>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4751882" y="2204840"/>
            <a:ext cx="2812531" cy="234783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msanchez\AppData\Local\Microsoft\Windows\Temporary Internet Files\Content.Outlook\L1OSTDBJ\Color Logo.JPG"/>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242979" y="149525"/>
            <a:ext cx="1010910" cy="129368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063833" y="6262777"/>
            <a:ext cx="3939284" cy="369332"/>
          </a:xfrm>
          <a:prstGeom prst="rect">
            <a:avLst/>
          </a:prstGeom>
        </p:spPr>
        <p:txBody>
          <a:bodyPr wrap="none">
            <a:spAutoFit/>
          </a:bodyPr>
          <a:lstStyle/>
          <a:p>
            <a:pPr fontAlgn="auto">
              <a:spcAft>
                <a:spcPts val="0"/>
              </a:spcAft>
              <a:defRPr/>
            </a:pPr>
            <a:r>
              <a:rPr lang="en-US" b="1" dirty="0">
                <a:solidFill>
                  <a:schemeClr val="tx2">
                    <a:lumMod val="25000"/>
                  </a:schemeClr>
                </a:solidFill>
              </a:rPr>
              <a:t>Gwen Hancock, </a:t>
            </a:r>
            <a:r>
              <a:rPr lang="en-US" b="1" dirty="0" smtClean="0">
                <a:solidFill>
                  <a:schemeClr val="tx2">
                    <a:lumMod val="25000"/>
                  </a:schemeClr>
                </a:solidFill>
              </a:rPr>
              <a:t>Coordinator, RCOE</a:t>
            </a:r>
            <a:endParaRPr lang="en-US" b="1" dirty="0">
              <a:solidFill>
                <a:schemeClr val="tx2">
                  <a:lumMod val="25000"/>
                </a:schemeClr>
              </a:solidFill>
            </a:endParaRPr>
          </a:p>
        </p:txBody>
      </p:sp>
    </p:spTree>
    <p:extLst>
      <p:ext uri="{BB962C8B-B14F-4D97-AF65-F5344CB8AC3E}">
        <p14:creationId xmlns:p14="http://schemas.microsoft.com/office/powerpoint/2010/main" val="333815378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26141" y="1269992"/>
            <a:ext cx="7691719" cy="5195930"/>
          </a:xfrm>
        </p:spPr>
        <p:txBody>
          <a:bodyPr>
            <a:normAutofit/>
          </a:bodyPr>
          <a:lstStyle/>
          <a:p>
            <a:r>
              <a:rPr lang="en-US" dirty="0" err="1" smtClean="0"/>
              <a:t>Rekenreks</a:t>
            </a:r>
            <a:endParaRPr lang="en-US" dirty="0" smtClean="0"/>
          </a:p>
          <a:p>
            <a:pPr lvl="1"/>
            <a:r>
              <a:rPr lang="en-US" sz="2400" dirty="0" smtClean="0">
                <a:solidFill>
                  <a:schemeClr val="tx1"/>
                </a:solidFill>
                <a:ea typeface="ＭＳ Ｐゴシック"/>
                <a:cs typeface="ＭＳ Ｐゴシック"/>
              </a:rPr>
              <a:t>Two rows of stringed beads with a repeating pattern of five beads of one color and five beads of another color on each row</a:t>
            </a:r>
            <a:endParaRPr lang="en-US" sz="1400" dirty="0" smtClean="0">
              <a:solidFill>
                <a:schemeClr val="tx1"/>
              </a:solidFill>
              <a:ea typeface="ＭＳ Ｐゴシック"/>
              <a:cs typeface="ＭＳ Ｐゴシック"/>
            </a:endParaRPr>
          </a:p>
          <a:p>
            <a:pPr lvl="1"/>
            <a:r>
              <a:rPr lang="en-US" sz="2400" dirty="0" smtClean="0">
                <a:solidFill>
                  <a:schemeClr val="tx1"/>
                </a:solidFill>
                <a:ea typeface="ＭＳ Ｐゴシック"/>
                <a:cs typeface="ＭＳ Ｐゴシック"/>
              </a:rPr>
              <a:t>Begin with first five colored beads to help students </a:t>
            </a:r>
            <a:r>
              <a:rPr lang="en-US" sz="2400" b="1" i="1" dirty="0" err="1" smtClean="0">
                <a:solidFill>
                  <a:schemeClr val="tx1"/>
                </a:solidFill>
                <a:ea typeface="ＭＳ Ｐゴシック"/>
                <a:cs typeface="ＭＳ Ｐゴシック"/>
              </a:rPr>
              <a:t>subitize</a:t>
            </a:r>
            <a:r>
              <a:rPr lang="en-US" sz="2400" b="1" dirty="0" smtClean="0">
                <a:solidFill>
                  <a:schemeClr val="tx1"/>
                </a:solidFill>
                <a:ea typeface="ＭＳ Ｐゴシック"/>
                <a:cs typeface="ＭＳ Ｐゴシック"/>
              </a:rPr>
              <a:t> </a:t>
            </a:r>
            <a:endParaRPr lang="en-US" sz="1600" dirty="0" smtClean="0">
              <a:solidFill>
                <a:schemeClr val="tx1"/>
              </a:solidFill>
              <a:ea typeface="ＭＳ Ｐゴシック"/>
              <a:cs typeface="ＭＳ Ｐゴシック"/>
            </a:endParaRPr>
          </a:p>
          <a:p>
            <a:pPr lvl="1"/>
            <a:r>
              <a:rPr lang="en-US" sz="2400" dirty="0" smtClean="0">
                <a:solidFill>
                  <a:schemeClr val="tx1"/>
                </a:solidFill>
                <a:ea typeface="ＭＳ Ｐゴシック"/>
                <a:cs typeface="ＭＳ Ｐゴシック"/>
              </a:rPr>
              <a:t>Use one row to build fluency to ten and two rows to build fluency to twenty</a:t>
            </a:r>
          </a:p>
          <a:p>
            <a:endParaRPr lang="en-US" dirty="0" smtClean="0"/>
          </a:p>
        </p:txBody>
      </p:sp>
      <p:sp>
        <p:nvSpPr>
          <p:cNvPr id="4" name="Title 1"/>
          <p:cNvSpPr>
            <a:spLocks noGrp="1"/>
          </p:cNvSpPr>
          <p:nvPr>
            <p:ph type="title"/>
          </p:nvPr>
        </p:nvSpPr>
        <p:spPr>
          <a:xfrm>
            <a:off x="726142" y="314979"/>
            <a:ext cx="6611008" cy="610136"/>
          </a:xfrm>
          <a:ln w="28575" cmpd="sng">
            <a:solidFill>
              <a:schemeClr val="tx2"/>
            </a:solidFill>
          </a:ln>
        </p:spPr>
        <p:txBody>
          <a:bodyPr/>
          <a:lstStyle/>
          <a:p>
            <a:r>
              <a:rPr lang="en-US" sz="4000" dirty="0" smtClean="0"/>
              <a:t>Tools Track Thinking</a:t>
            </a:r>
            <a:endParaRPr lang="en-US" sz="4000" dirty="0"/>
          </a:p>
        </p:txBody>
      </p:sp>
      <p:sp>
        <p:nvSpPr>
          <p:cNvPr id="5" name="TextBox 4"/>
          <p:cNvSpPr txBox="1"/>
          <p:nvPr/>
        </p:nvSpPr>
        <p:spPr>
          <a:xfrm>
            <a:off x="1975386" y="3496619"/>
            <a:ext cx="4358392" cy="646331"/>
          </a:xfrm>
          <a:prstGeom prst="rect">
            <a:avLst/>
          </a:prstGeom>
          <a:noFill/>
        </p:spPr>
        <p:txBody>
          <a:bodyPr wrap="square" rtlCol="0">
            <a:spAutoFit/>
          </a:bodyPr>
          <a:lstStyle/>
          <a:p>
            <a:pPr>
              <a:buFont typeface="Arial"/>
              <a:buChar char="•"/>
            </a:pPr>
            <a:endParaRPr lang="en-US" dirty="0" smtClean="0"/>
          </a:p>
          <a:p>
            <a:endParaRPr lang="en-US" dirty="0" smtClean="0"/>
          </a:p>
        </p:txBody>
      </p:sp>
      <p:pic>
        <p:nvPicPr>
          <p:cNvPr id="6" name="Picture 4"/>
          <p:cNvPicPr>
            <a:picLocks noChangeAspect="1" noChangeArrowheads="1"/>
          </p:cNvPicPr>
          <p:nvPr/>
        </p:nvPicPr>
        <p:blipFill>
          <a:blip r:embed="rId3"/>
          <a:srcRect l="9261" t="24843" r="14876" b="18393"/>
          <a:stretch>
            <a:fillRect/>
          </a:stretch>
        </p:blipFill>
        <p:spPr bwMode="auto">
          <a:xfrm>
            <a:off x="5335239" y="4620539"/>
            <a:ext cx="3082621" cy="184538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28575">
            <a:solidFill>
              <a:schemeClr val="tx2"/>
            </a:solidFill>
          </a:ln>
        </p:spPr>
        <p:txBody>
          <a:bodyPr/>
          <a:lstStyle/>
          <a:p>
            <a:r>
              <a:rPr lang="en-US" sz="4400" dirty="0" smtClean="0"/>
              <a:t>How Many are in the Pond?</a:t>
            </a:r>
            <a:endParaRPr lang="en-US" sz="44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0638" y="1746773"/>
            <a:ext cx="4003041" cy="4937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64530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2"/>
          <p:cNvSpPr>
            <a:spLocks noGrp="1"/>
          </p:cNvSpPr>
          <p:nvPr>
            <p:ph idx="4294967295"/>
          </p:nvPr>
        </p:nvSpPr>
        <p:spPr>
          <a:xfrm>
            <a:off x="647700" y="1127399"/>
            <a:ext cx="7734300" cy="5448301"/>
          </a:xfrm>
        </p:spPr>
        <p:txBody>
          <a:bodyPr>
            <a:normAutofit lnSpcReduction="10000"/>
          </a:bodyPr>
          <a:lstStyle/>
          <a:p>
            <a:pPr indent="-342900">
              <a:buClr>
                <a:schemeClr val="accent2"/>
              </a:buClr>
              <a:buFont typeface="Wingdings" pitchFamily="2" charset="2"/>
              <a:buChar char="v"/>
            </a:pPr>
            <a:r>
              <a:rPr lang="en-US" sz="2800" dirty="0" smtClean="0">
                <a:ea typeface="ＭＳ Ｐゴシック"/>
                <a:cs typeface="ＭＳ Ｐゴシック"/>
              </a:rPr>
              <a:t>Counting All / Counting On   </a:t>
            </a:r>
            <a:r>
              <a:rPr lang="en-US" sz="1900" dirty="0" smtClean="0">
                <a:ea typeface="ＭＳ Ｐゴシック"/>
                <a:cs typeface="ＭＳ Ｐゴシック"/>
              </a:rPr>
              <a:t>1,2,3,4,5,6 or 6,7,8,9,10</a:t>
            </a:r>
            <a:endParaRPr lang="en-US" sz="2800" dirty="0" smtClean="0">
              <a:ea typeface="ＭＳ Ｐゴシック"/>
              <a:cs typeface="ＭＳ Ｐゴシック"/>
            </a:endParaRPr>
          </a:p>
          <a:p>
            <a:pPr indent="-342900">
              <a:buClr>
                <a:schemeClr val="accent2"/>
              </a:buClr>
              <a:buFont typeface="Wingdings" pitchFamily="2" charset="2"/>
              <a:buChar char="v"/>
            </a:pPr>
            <a:r>
              <a:rPr lang="en-US" sz="2800" dirty="0" smtClean="0">
                <a:ea typeface="ＭＳ Ｐゴシック"/>
                <a:cs typeface="ＭＳ Ｐゴシック"/>
              </a:rPr>
              <a:t>Doubles / Near Doubles            </a:t>
            </a:r>
            <a:r>
              <a:rPr lang="en-US" sz="1900" dirty="0" smtClean="0">
                <a:ea typeface="ＭＳ Ｐゴシック"/>
                <a:cs typeface="ＭＳ Ｐゴシック"/>
              </a:rPr>
              <a:t>6 + 7 = (6 + 6) + 1</a:t>
            </a:r>
          </a:p>
          <a:p>
            <a:pPr indent="-342900">
              <a:buClr>
                <a:schemeClr val="accent2"/>
              </a:buClr>
              <a:buFont typeface="Wingdings" pitchFamily="2" charset="2"/>
              <a:buChar char="v"/>
            </a:pPr>
            <a:r>
              <a:rPr lang="en-US" sz="2800" dirty="0" smtClean="0">
                <a:ea typeface="ＭＳ Ｐゴシック"/>
                <a:cs typeface="ＭＳ Ｐゴシック"/>
              </a:rPr>
              <a:t>Making Tens  </a:t>
            </a:r>
          </a:p>
          <a:p>
            <a:pPr indent="-342900">
              <a:buClr>
                <a:schemeClr val="accent2"/>
              </a:buClr>
              <a:buFont typeface="Wingdings" pitchFamily="2" charset="2"/>
              <a:buChar char="v"/>
            </a:pPr>
            <a:r>
              <a:rPr lang="en-US" sz="2800" dirty="0" smtClean="0">
                <a:ea typeface="ＭＳ Ｐゴシック"/>
                <a:cs typeface="ＭＳ Ｐゴシック"/>
              </a:rPr>
              <a:t>Landmark or Friendly Numbers </a:t>
            </a:r>
          </a:p>
          <a:p>
            <a:pPr indent="-342900">
              <a:buClr>
                <a:schemeClr val="accent2"/>
              </a:buClr>
              <a:buFont typeface="Wingdings" pitchFamily="2" charset="2"/>
              <a:buChar char="v"/>
            </a:pPr>
            <a:r>
              <a:rPr lang="en-US" sz="2800" dirty="0" smtClean="0">
                <a:ea typeface="ＭＳ Ｐゴシック"/>
                <a:cs typeface="ＭＳ Ｐゴシック"/>
              </a:rPr>
              <a:t>Compensation </a:t>
            </a:r>
            <a:r>
              <a:rPr lang="en-US" sz="2000" dirty="0" smtClean="0">
                <a:ea typeface="ＭＳ Ｐゴシック"/>
                <a:cs typeface="ＭＳ Ｐゴシック"/>
              </a:rPr>
              <a:t>19 + 6, 11 + 19</a:t>
            </a:r>
          </a:p>
          <a:p>
            <a:pPr indent="-342900">
              <a:buClr>
                <a:schemeClr val="accent2"/>
              </a:buClr>
              <a:buFont typeface="Wingdings" pitchFamily="2" charset="2"/>
              <a:buChar char="v"/>
            </a:pPr>
            <a:r>
              <a:rPr lang="en-US" sz="2800" dirty="0" smtClean="0">
                <a:ea typeface="ＭＳ Ｐゴシック"/>
                <a:cs typeface="ＭＳ Ｐゴシック"/>
              </a:rPr>
              <a:t>Break Each Number into its Place Value</a:t>
            </a:r>
          </a:p>
          <a:p>
            <a:pPr indent="-342900">
              <a:buClr>
                <a:schemeClr val="accent2"/>
              </a:buClr>
              <a:buNone/>
            </a:pPr>
            <a:r>
              <a:rPr lang="en-US" altLang="en-US" sz="2054" dirty="0" smtClean="0"/>
              <a:t>           (10 + 6) + (30 + 7)</a:t>
            </a:r>
            <a:endParaRPr lang="en-US" sz="2800" dirty="0" smtClean="0">
              <a:ea typeface="ＭＳ Ｐゴシック"/>
              <a:cs typeface="ＭＳ Ｐゴシック"/>
            </a:endParaRPr>
          </a:p>
          <a:p>
            <a:pPr indent="-342900">
              <a:buClr>
                <a:schemeClr val="accent2"/>
              </a:buClr>
              <a:buFont typeface="Wingdings" pitchFamily="2" charset="2"/>
              <a:buChar char="v"/>
            </a:pPr>
            <a:r>
              <a:rPr lang="en-US" sz="2800" dirty="0" smtClean="0">
                <a:ea typeface="ＭＳ Ｐゴシック"/>
                <a:cs typeface="ＭＳ Ｐゴシック"/>
              </a:rPr>
              <a:t>Adding Up in Chunks</a:t>
            </a:r>
          </a:p>
        </p:txBody>
      </p:sp>
      <p:pic>
        <p:nvPicPr>
          <p:cNvPr id="9" name="Picture 5"/>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rot="10800000">
            <a:off x="6484022" y="2621213"/>
            <a:ext cx="1214438" cy="1790700"/>
          </a:xfrm>
          <a:prstGeom prst="rect">
            <a:avLst/>
          </a:prstGeom>
          <a:noFill/>
          <a:ln w="38100" cmpd="sng">
            <a:solidFill>
              <a:schemeClr val="accent1"/>
            </a:solidFill>
          </a:ln>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453104" y="3923510"/>
            <a:ext cx="1757410" cy="488403"/>
          </a:xfrm>
          <a:prstGeom prst="rect">
            <a:avLst/>
          </a:prstGeom>
          <a:noFill/>
          <a:ln w="28575" cmpd="sng">
            <a:solidFill>
              <a:schemeClr val="tx2"/>
            </a:solidFill>
          </a:ln>
        </p:spPr>
        <p:txBody>
          <a:bodyPr wrap="square" rtlCol="0">
            <a:spAutoFit/>
          </a:bodyPr>
          <a:lstStyle/>
          <a:p>
            <a:endParaRPr lang="en-US" dirty="0"/>
          </a:p>
        </p:txBody>
      </p:sp>
      <p:sp>
        <p:nvSpPr>
          <p:cNvPr id="11" name="TextBox 10"/>
          <p:cNvSpPr txBox="1"/>
          <p:nvPr/>
        </p:nvSpPr>
        <p:spPr>
          <a:xfrm>
            <a:off x="1541155" y="5149629"/>
            <a:ext cx="2187270" cy="450732"/>
          </a:xfrm>
          <a:prstGeom prst="rect">
            <a:avLst/>
          </a:prstGeom>
          <a:noFill/>
          <a:ln w="28575" cmpd="sng">
            <a:solidFill>
              <a:schemeClr val="tx2"/>
            </a:solidFill>
          </a:ln>
        </p:spPr>
        <p:txBody>
          <a:bodyPr wrap="square" rtlCol="0">
            <a:spAutoFit/>
          </a:bodyPr>
          <a:lstStyle/>
          <a:p>
            <a:endParaRPr lang="en-US" dirty="0"/>
          </a:p>
        </p:txBody>
      </p:sp>
      <p:pic>
        <p:nvPicPr>
          <p:cNvPr id="13" name="Picture 9"/>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210514" y="5029200"/>
            <a:ext cx="1214438" cy="1790700"/>
          </a:xfrm>
          <a:prstGeom prst="rect">
            <a:avLst/>
          </a:prstGeom>
          <a:noFill/>
          <a:ln w="28575" cmpd="sng">
            <a:solidFill>
              <a:schemeClr val="tx2"/>
            </a:solidFill>
          </a:ln>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5811662" y="1876603"/>
            <a:ext cx="2198751" cy="369332"/>
          </a:xfrm>
          <a:prstGeom prst="rect">
            <a:avLst/>
          </a:prstGeom>
          <a:noFill/>
          <a:ln w="28575" cmpd="sng">
            <a:solidFill>
              <a:schemeClr val="tx2"/>
            </a:solidFill>
          </a:ln>
        </p:spPr>
        <p:txBody>
          <a:bodyPr wrap="square" rtlCol="0">
            <a:spAutoFit/>
          </a:bodyPr>
          <a:lstStyle/>
          <a:p>
            <a:endParaRPr lang="en-US" dirty="0"/>
          </a:p>
        </p:txBody>
      </p:sp>
      <p:sp>
        <p:nvSpPr>
          <p:cNvPr id="17" name="TextBox 16"/>
          <p:cNvSpPr txBox="1"/>
          <p:nvPr/>
        </p:nvSpPr>
        <p:spPr>
          <a:xfrm>
            <a:off x="5691824" y="1186934"/>
            <a:ext cx="2722442" cy="369332"/>
          </a:xfrm>
          <a:prstGeom prst="rect">
            <a:avLst/>
          </a:prstGeom>
          <a:noFill/>
          <a:ln w="28575" cmpd="sng">
            <a:solidFill>
              <a:schemeClr val="tx2"/>
            </a:solidFill>
          </a:ln>
        </p:spPr>
        <p:txBody>
          <a:bodyPr wrap="square" rtlCol="0">
            <a:spAutoFit/>
          </a:bodyPr>
          <a:lstStyle/>
          <a:p>
            <a:endParaRPr lang="en-US" dirty="0"/>
          </a:p>
        </p:txBody>
      </p:sp>
      <p:sp>
        <p:nvSpPr>
          <p:cNvPr id="15" name="Title 1"/>
          <p:cNvSpPr txBox="1">
            <a:spLocks/>
          </p:cNvSpPr>
          <p:nvPr/>
        </p:nvSpPr>
        <p:spPr>
          <a:xfrm>
            <a:off x="758704" y="233579"/>
            <a:ext cx="6972318" cy="785159"/>
          </a:xfrm>
          <a:prstGeom prst="rect">
            <a:avLst/>
          </a:prstGeom>
          <a:ln w="28575" cmpd="sng">
            <a:solidFill>
              <a:schemeClr val="accent1"/>
            </a:solidFill>
          </a:ln>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smtClean="0">
                <a:ln>
                  <a:noFill/>
                </a:ln>
                <a:solidFill>
                  <a:schemeClr val="tx1">
                    <a:lumMod val="85000"/>
                    <a:lumOff val="15000"/>
                  </a:schemeClr>
                </a:solidFill>
                <a:effectLst/>
                <a:uLnTx/>
                <a:uFillTx/>
                <a:latin typeface="+mj-lt"/>
                <a:ea typeface="+mj-ea"/>
                <a:cs typeface="+mj-cs"/>
              </a:rPr>
              <a:t>Addition</a:t>
            </a:r>
            <a:r>
              <a:rPr kumimoji="0" lang="en-US" sz="4000" b="0" i="0" u="none" strike="noStrike" kern="1200" cap="none" spc="0" normalizeH="0" noProof="0" dirty="0" smtClean="0">
                <a:ln>
                  <a:noFill/>
                </a:ln>
                <a:solidFill>
                  <a:schemeClr val="tx1">
                    <a:lumMod val="85000"/>
                    <a:lumOff val="15000"/>
                  </a:schemeClr>
                </a:solidFill>
                <a:effectLst/>
                <a:uLnTx/>
                <a:uFillTx/>
                <a:latin typeface="+mj-lt"/>
                <a:ea typeface="+mj-ea"/>
                <a:cs typeface="+mj-cs"/>
              </a:rPr>
              <a:t> </a:t>
            </a:r>
            <a:r>
              <a:rPr kumimoji="0" lang="en-US" sz="4000" b="0" i="0" u="none" strike="noStrike" kern="1200" cap="none" spc="0" normalizeH="0" baseline="0" noProof="0" dirty="0" smtClean="0">
                <a:ln>
                  <a:noFill/>
                </a:ln>
                <a:solidFill>
                  <a:schemeClr val="tx1">
                    <a:lumMod val="85000"/>
                    <a:lumOff val="15000"/>
                  </a:schemeClr>
                </a:solidFill>
                <a:effectLst/>
                <a:uLnTx/>
                <a:uFillTx/>
                <a:latin typeface="+mj-lt"/>
                <a:ea typeface="+mj-ea"/>
                <a:cs typeface="+mj-cs"/>
              </a:rPr>
              <a:t>Strategies</a:t>
            </a:r>
            <a:endParaRPr kumimoji="0" lang="en-US" sz="4000" b="0" i="0" u="none" strike="noStrike" kern="1200" cap="none" spc="0" normalizeH="0" baseline="0" noProof="0" dirty="0">
              <a:ln>
                <a:noFill/>
              </a:ln>
              <a:solidFill>
                <a:schemeClr val="tx1">
                  <a:lumMod val="85000"/>
                  <a:lumOff val="15000"/>
                </a:schemeClr>
              </a:solidFill>
              <a:effectLst/>
              <a:uLnTx/>
              <a:uFillTx/>
              <a:latin typeface="+mj-lt"/>
              <a:ea typeface="+mj-ea"/>
              <a:cs typeface="+mj-cs"/>
            </a:endParaRPr>
          </a:p>
        </p:txBody>
      </p:sp>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41259" y="2300290"/>
            <a:ext cx="1181100" cy="904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348332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003321" y="3801142"/>
            <a:ext cx="3502323" cy="1869712"/>
          </a:xfrm>
          <a:prstGeom prst="rect">
            <a:avLst/>
          </a:prstGeom>
          <a:noFill/>
          <a:ln w="28575">
            <a:solidFill>
              <a:schemeClr val="tx2"/>
            </a:solidFill>
            <a:miter lim="800000"/>
            <a:headEnd/>
            <a:tailEnd/>
          </a:ln>
          <a:extLst>
            <a:ext uri="{909E8E84-426E-40DD-AFC4-6F175D3DCCD1}">
              <a14:hiddenFill xmlns:a14="http://schemas.microsoft.com/office/drawing/2010/main">
                <a:solidFill>
                  <a:schemeClr val="accent1"/>
                </a:solidFill>
              </a14:hiddenFill>
            </a:ext>
          </a:extLst>
        </p:spPr>
      </p:pic>
      <p:pic>
        <p:nvPicPr>
          <p:cNvPr id="4099" name="Picture 3"/>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85777" y="3801141"/>
            <a:ext cx="3968885" cy="1929319"/>
          </a:xfrm>
          <a:prstGeom prst="rect">
            <a:avLst/>
          </a:prstGeom>
          <a:noFill/>
          <a:ln w="28575">
            <a:solidFill>
              <a:schemeClr val="tx2"/>
            </a:solidFill>
            <a:miter lim="800000"/>
            <a:headEnd/>
            <a:tailEnd/>
          </a:ln>
          <a:extLst>
            <a:ext uri="{909E8E84-426E-40DD-AFC4-6F175D3DCCD1}">
              <a14:hiddenFill xmlns:a14="http://schemas.microsoft.com/office/drawing/2010/main">
                <a:solidFill>
                  <a:schemeClr val="accent1"/>
                </a:solidFill>
              </a14:hiddenFill>
            </a:ext>
          </a:extLst>
        </p:spPr>
      </p:pic>
      <p:pic>
        <p:nvPicPr>
          <p:cNvPr id="4101" name="Picture 5"/>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003321" y="1628914"/>
            <a:ext cx="3502323" cy="1747747"/>
          </a:xfrm>
          <a:prstGeom prst="rect">
            <a:avLst/>
          </a:prstGeom>
          <a:noFill/>
          <a:ln w="28575">
            <a:solidFill>
              <a:schemeClr val="tx2"/>
            </a:solidFill>
            <a:miter lim="800000"/>
            <a:headEnd/>
            <a:tailEnd/>
          </a:ln>
          <a:extLst>
            <a:ext uri="{909E8E84-426E-40DD-AFC4-6F175D3DCCD1}">
              <a14:hiddenFill xmlns:a14="http://schemas.microsoft.com/office/drawing/2010/main">
                <a:solidFill>
                  <a:schemeClr val="accent1"/>
                </a:solidFill>
              </a14:hiddenFill>
            </a:ext>
          </a:extLst>
        </p:spPr>
      </p:pic>
      <p:pic>
        <p:nvPicPr>
          <p:cNvPr id="4105" name="Picture 9"/>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221504" y="1628914"/>
            <a:ext cx="4397758" cy="1718135"/>
          </a:xfrm>
          <a:prstGeom prst="rect">
            <a:avLst/>
          </a:prstGeom>
          <a:noFill/>
          <a:ln w="28575">
            <a:solidFill>
              <a:schemeClr val="tx2"/>
            </a:solidFill>
            <a:miter lim="800000"/>
            <a:headEnd/>
            <a:tailEnd/>
          </a:ln>
          <a:extLst>
            <a:ext uri="{909E8E84-426E-40DD-AFC4-6F175D3DCCD1}">
              <a14:hiddenFill xmlns:a14="http://schemas.microsoft.com/office/drawing/2010/main">
                <a:solidFill>
                  <a:schemeClr val="accent1"/>
                </a:solidFill>
              </a14:hiddenFill>
            </a:ext>
          </a:extLst>
        </p:spPr>
      </p:pic>
      <p:sp>
        <p:nvSpPr>
          <p:cNvPr id="10" name="Title 1"/>
          <p:cNvSpPr txBox="1">
            <a:spLocks/>
          </p:cNvSpPr>
          <p:nvPr/>
        </p:nvSpPr>
        <p:spPr>
          <a:xfrm>
            <a:off x="726141" y="234155"/>
            <a:ext cx="7503460" cy="921785"/>
          </a:xfrm>
          <a:prstGeom prst="rect">
            <a:avLst/>
          </a:prstGeom>
          <a:ln w="28575" cmpd="sng">
            <a:solidFill>
              <a:schemeClr val="tx2"/>
            </a:solidFill>
          </a:ln>
        </p:spPr>
        <p:txBody>
          <a:bodyPr>
            <a:normAutofit/>
          </a:bodyPr>
          <a:lstStyle>
            <a:lvl1pPr algn="ctr" defTabSz="914400" rtl="0" eaLnBrk="1" latinLnBrk="0" hangingPunct="1">
              <a:spcBef>
                <a:spcPct val="0"/>
              </a:spcBef>
              <a:buNone/>
              <a:defRPr sz="5400" kern="1200">
                <a:solidFill>
                  <a:schemeClr val="tx1">
                    <a:lumMod val="85000"/>
                    <a:lumOff val="15000"/>
                  </a:schemeClr>
                </a:solidFill>
                <a:latin typeface="+mj-lt"/>
                <a:ea typeface="+mj-ea"/>
                <a:cs typeface="+mj-cs"/>
              </a:defRPr>
            </a:lvl1pPr>
          </a:lstStyle>
          <a:p>
            <a:r>
              <a:rPr lang="en-US" sz="4400" dirty="0" smtClean="0"/>
              <a:t>Why </a:t>
            </a:r>
            <a:r>
              <a:rPr lang="en-US" sz="4400" dirty="0"/>
              <a:t>T</a:t>
            </a:r>
            <a:r>
              <a:rPr lang="en-US" sz="4400" dirty="0" smtClean="0"/>
              <a:t>his String Choice?</a:t>
            </a:r>
            <a:endParaRPr lang="en-US" sz="4400" dirty="0"/>
          </a:p>
        </p:txBody>
      </p:sp>
    </p:spTree>
    <p:extLst>
      <p:ext uri="{BB962C8B-B14F-4D97-AF65-F5344CB8AC3E}">
        <p14:creationId xmlns:p14="http://schemas.microsoft.com/office/powerpoint/2010/main" val="13368692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82000" cy="1143000"/>
          </a:xfrm>
          <a:ln w="28575">
            <a:solidFill>
              <a:schemeClr val="accent1"/>
            </a:solidFill>
          </a:ln>
        </p:spPr>
        <p:txBody>
          <a:bodyPr>
            <a:noAutofit/>
          </a:bodyPr>
          <a:lstStyle/>
          <a:p>
            <a:r>
              <a:rPr lang="en-US" sz="3600" u="sng" dirty="0" smtClean="0"/>
              <a:t>17 Kings and 42 Elephants</a:t>
            </a:r>
            <a:r>
              <a:rPr lang="en-US" sz="3600" dirty="0" smtClean="0"/>
              <a:t/>
            </a:r>
            <a:br>
              <a:rPr lang="en-US" sz="3600" dirty="0" smtClean="0"/>
            </a:br>
            <a:r>
              <a:rPr lang="en-US" sz="2400" dirty="0" smtClean="0"/>
              <a:t>How will 17 kings share the work for caring for 42 elephants?</a:t>
            </a:r>
            <a:endParaRPr lang="en-US" sz="2400" dirty="0"/>
          </a:p>
        </p:txBody>
      </p:sp>
      <p:pic>
        <p:nvPicPr>
          <p:cNvPr id="4" name="Picture 2" descr="\\rcoe.us\data\users\GHANCOCK\My Documents\My Pictures\2014-02-21 17 Kings and 42 Elephants\17 Kings and 42 Elephants 001.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4682" t="14346" b="3291"/>
          <a:stretch/>
        </p:blipFill>
        <p:spPr bwMode="auto">
          <a:xfrm>
            <a:off x="2133040" y="1586753"/>
            <a:ext cx="3949895" cy="490075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788895" y="5781794"/>
            <a:ext cx="2109616" cy="646331"/>
          </a:xfrm>
          <a:prstGeom prst="rect">
            <a:avLst/>
          </a:prstGeom>
        </p:spPr>
        <p:txBody>
          <a:bodyPr wrap="none">
            <a:spAutoFit/>
          </a:bodyPr>
          <a:lstStyle/>
          <a:p>
            <a:r>
              <a:rPr lang="en-US" dirty="0"/>
              <a:t>By Margaret </a:t>
            </a:r>
            <a:r>
              <a:rPr lang="en-US" dirty="0" err="1" smtClean="0"/>
              <a:t>Mahy</a:t>
            </a:r>
            <a:r>
              <a:rPr lang="en-US" dirty="0" smtClean="0"/>
              <a:t> </a:t>
            </a:r>
          </a:p>
          <a:p>
            <a:r>
              <a:rPr lang="en-US" dirty="0" smtClean="0"/>
              <a:t>Patricia </a:t>
            </a:r>
            <a:r>
              <a:rPr lang="en-US" dirty="0" err="1" smtClean="0"/>
              <a:t>MacCarthy</a:t>
            </a:r>
            <a:endParaRPr lang="en-US" dirty="0"/>
          </a:p>
        </p:txBody>
      </p:sp>
    </p:spTree>
    <p:extLst>
      <p:ext uri="{BB962C8B-B14F-4D97-AF65-F5344CB8AC3E}">
        <p14:creationId xmlns:p14="http://schemas.microsoft.com/office/powerpoint/2010/main" val="54564894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8372" y="194944"/>
            <a:ext cx="7691719" cy="1143000"/>
          </a:xfrm>
          <a:ln w="15875">
            <a:solidFill>
              <a:schemeClr val="tx2">
                <a:alpha val="97000"/>
              </a:schemeClr>
            </a:solidFill>
          </a:ln>
        </p:spPr>
        <p:txBody>
          <a:bodyPr/>
          <a:lstStyle/>
          <a:p>
            <a:r>
              <a:rPr lang="en-US" sz="4800" dirty="0" smtClean="0"/>
              <a:t>Student Solutions</a:t>
            </a:r>
            <a:endParaRPr lang="en-US" sz="4800" dirty="0"/>
          </a:p>
        </p:txBody>
      </p:sp>
      <p:pic>
        <p:nvPicPr>
          <p:cNvPr id="4" name="Content Placeholder 3" descr="17 kings 2.pdf"/>
          <p:cNvPicPr>
            <a:picLocks noGrp="1" noChangeAspect="1"/>
          </p:cNvPicPr>
          <p:nvPr>
            <p:ph idx="1"/>
          </p:nvPr>
        </p:nvPicPr>
        <mc:AlternateContent xmlns:mc="http://schemas.openxmlformats.org/markup-compatibility/2006">
          <mc:Choice xmlns:ma="http://schemas.microsoft.com/office/mac/drawingml/2008/main" xmlns:mv="urn:schemas-microsoft-com:mac:vml" xmlns="" Requires="ma">
            <p:blipFill>
              <a:blip r:embed="rId3"/>
              <a:srcRect l="12481" t="7298" r="-799" b="9410"/>
              <a:stretch>
                <a:fillRect/>
              </a:stretch>
            </p:blipFill>
          </mc:Choice>
          <mc:Fallback>
            <p:blipFill>
              <a:blip r:embed="rId4"/>
              <a:srcRect l="12481" t="7298" r="-799" b="9410"/>
              <a:stretch>
                <a:fillRect/>
              </a:stretch>
            </p:blipFill>
          </mc:Fallback>
        </mc:AlternateContent>
        <p:spPr>
          <a:xfrm>
            <a:off x="4351108" y="1479064"/>
            <a:ext cx="4288983" cy="5226895"/>
          </a:xfrm>
        </p:spPr>
      </p:pic>
      <p:pic>
        <p:nvPicPr>
          <p:cNvPr id="5" name="Content Placeholder 5" descr="17 king 1.pdf"/>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5"/>
              <a:srcRect l="9151" t="6125" r="13523" b="44310"/>
              <a:stretch>
                <a:fillRect/>
              </a:stretch>
            </p:blipFill>
          </mc:Choice>
          <mc:Fallback>
            <p:blipFill>
              <a:blip r:embed="rId6"/>
              <a:srcRect l="9151" t="6125" r="13523" b="44310"/>
              <a:stretch>
                <a:fillRect/>
              </a:stretch>
            </p:blipFill>
          </mc:Fallback>
        </mc:AlternateContent>
        <p:spPr>
          <a:xfrm>
            <a:off x="404037" y="2294504"/>
            <a:ext cx="3755161" cy="3110371"/>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15875">
            <a:solidFill>
              <a:schemeClr val="tx2"/>
            </a:solidFill>
          </a:ln>
        </p:spPr>
        <p:txBody>
          <a:bodyPr/>
          <a:lstStyle/>
          <a:p>
            <a:r>
              <a:rPr lang="en-US" sz="4400" dirty="0" smtClean="0"/>
              <a:t>Merit Pay for Kings</a:t>
            </a:r>
            <a:endParaRPr lang="en-US" sz="4400" dirty="0"/>
          </a:p>
        </p:txBody>
      </p:sp>
      <p:pic>
        <p:nvPicPr>
          <p:cNvPr id="4" name="Picture 3" descr="17 kings 3.pdf"/>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3"/>
              <a:srcRect l="8222" t="38545" r="30303" b="10709"/>
              <a:stretch>
                <a:fillRect/>
              </a:stretch>
            </p:blipFill>
          </mc:Choice>
          <mc:Fallback>
            <p:blipFill>
              <a:blip r:embed="rId4"/>
              <a:srcRect l="8222" t="38545" r="30303" b="10709"/>
              <a:stretch>
                <a:fillRect/>
              </a:stretch>
            </p:blipFill>
          </mc:Fallback>
        </mc:AlternateContent>
        <p:spPr>
          <a:xfrm>
            <a:off x="1923983" y="1743896"/>
            <a:ext cx="4140106" cy="4414856"/>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p:cNvSpPr>
          <p:nvPr>
            <p:ph type="title"/>
          </p:nvPr>
        </p:nvSpPr>
        <p:spPr bwMode="auto">
          <a:xfrm>
            <a:off x="457200" y="381000"/>
            <a:ext cx="8077200" cy="549275"/>
          </a:xfrm>
          <a:solidFill>
            <a:schemeClr val="accent1"/>
          </a:solidFill>
          <a:ln w="28575">
            <a:solidFill>
              <a:schemeClr val="accent1"/>
            </a:solidFill>
            <a:miter lim="800000"/>
            <a:headEnd/>
            <a:tailEnd/>
          </a:ln>
        </p:spPr>
        <p:txBody>
          <a:bodyPr wrap="square" numCol="1" anchorCtr="0" compatLnSpc="1">
            <a:prstTxWarp prst="textNoShape">
              <a:avLst/>
            </a:prstTxWarp>
            <a:normAutofit fontScale="90000"/>
          </a:bodyPr>
          <a:lstStyle/>
          <a:p>
            <a:pPr algn="ctr">
              <a:defRPr/>
            </a:pPr>
            <a:r>
              <a:rPr lang="en-US" b="1" cap="none" smtClean="0">
                <a:effectLst>
                  <a:outerShdw blurRad="38100" dist="38100" dir="2700000" algn="tl">
                    <a:srgbClr val="FFFFFF"/>
                  </a:outerShdw>
                </a:effectLst>
              </a:rPr>
              <a:t>Subtraction Strategies</a:t>
            </a:r>
          </a:p>
        </p:txBody>
      </p:sp>
      <p:sp>
        <p:nvSpPr>
          <p:cNvPr id="45059" name="Rectangle 3"/>
          <p:cNvSpPr>
            <a:spLocks noGrp="1"/>
          </p:cNvSpPr>
          <p:nvPr>
            <p:ph type="body" idx="1"/>
          </p:nvPr>
        </p:nvSpPr>
        <p:spPr>
          <a:xfrm>
            <a:off x="457200" y="1066800"/>
            <a:ext cx="8369327" cy="5791200"/>
          </a:xfrm>
        </p:spPr>
        <p:txBody>
          <a:bodyPr>
            <a:normAutofit fontScale="40000" lnSpcReduction="20000"/>
          </a:bodyPr>
          <a:lstStyle/>
          <a:p>
            <a:pPr>
              <a:buNone/>
            </a:pPr>
            <a:r>
              <a:rPr lang="en-US" altLang="en-US" sz="6000" dirty="0" smtClean="0"/>
              <a:t>Subtraction = Finding the difference between two quantities</a:t>
            </a:r>
          </a:p>
          <a:p>
            <a:pPr>
              <a:buFontTx/>
              <a:buChar char="•"/>
            </a:pPr>
            <a:r>
              <a:rPr lang="en-US" altLang="en-US" sz="6000" u="sng" dirty="0" smtClean="0"/>
              <a:t>Adding Up</a:t>
            </a:r>
            <a:endParaRPr lang="en-US" altLang="en-US" sz="6000" dirty="0" smtClean="0"/>
          </a:p>
          <a:p>
            <a:pPr>
              <a:buNone/>
            </a:pPr>
            <a:r>
              <a:rPr lang="en-US" altLang="en-US" sz="6000" dirty="0" smtClean="0"/>
              <a:t>      Add up from the number being subtracted (subtrahend) to   the whole number (minuend)</a:t>
            </a:r>
          </a:p>
          <a:p>
            <a:pPr>
              <a:buNone/>
            </a:pPr>
            <a:endParaRPr lang="en-US" altLang="en-US" sz="3429" u="sng" dirty="0" smtClean="0"/>
          </a:p>
          <a:p>
            <a:pPr>
              <a:buNone/>
            </a:pPr>
            <a:endParaRPr lang="en-US" altLang="en-US" sz="3429" u="sng" dirty="0" smtClean="0"/>
          </a:p>
          <a:p>
            <a:pPr>
              <a:buFontTx/>
              <a:buChar char="•"/>
            </a:pPr>
            <a:r>
              <a:rPr lang="en-US" altLang="en-US" sz="6000" u="sng" dirty="0" smtClean="0"/>
              <a:t>Removal</a:t>
            </a:r>
          </a:p>
          <a:p>
            <a:pPr>
              <a:buNone/>
            </a:pPr>
            <a:r>
              <a:rPr lang="en-US" altLang="en-US" sz="6000" dirty="0" smtClean="0"/>
              <a:t>      Start with the minuend (whole) and remove the subtrahend in parts.</a:t>
            </a:r>
          </a:p>
          <a:p>
            <a:pPr>
              <a:buNone/>
            </a:pPr>
            <a:endParaRPr lang="en-US" altLang="en-US" sz="3429" u="sng" dirty="0" smtClean="0"/>
          </a:p>
          <a:p>
            <a:pPr>
              <a:buFontTx/>
              <a:buChar char="•"/>
            </a:pPr>
            <a:endParaRPr lang="en-US" altLang="en-US" sz="2000" u="sng" dirty="0" smtClean="0"/>
          </a:p>
          <a:p>
            <a:pPr>
              <a:buFontTx/>
              <a:buNone/>
            </a:pPr>
            <a:r>
              <a:rPr lang="en-US" altLang="en-US" sz="2000" dirty="0" smtClean="0"/>
              <a:t>     </a:t>
            </a:r>
          </a:p>
        </p:txBody>
      </p:sp>
      <p:pic>
        <p:nvPicPr>
          <p:cNvPr id="5" name="Picture 9"/>
          <p:cNvPicPr>
            <a:picLocks noChangeAspect="1" noChangeArrowheads="1"/>
          </p:cNvPicPr>
          <p:nvPr/>
        </p:nvPicPr>
        <p:blipFill>
          <a:blip r:embed="rId3" cstate="email">
            <a:extLst>
              <a:ext uri="{28A0092B-C50C-407E-A947-70E740481C1C}">
                <a14:useLocalDpi xmlns:a14="http://schemas.microsoft.com/office/drawing/2010/main" val="0"/>
              </a:ext>
            </a:extLst>
          </a:blip>
          <a:srcRect l="8696" t="1889" r="36957" b="65998"/>
          <a:stretch>
            <a:fillRect/>
          </a:stretch>
        </p:blipFill>
        <p:spPr bwMode="auto">
          <a:xfrm>
            <a:off x="5204419" y="2801877"/>
            <a:ext cx="2979891" cy="1013163"/>
          </a:xfrm>
          <a:prstGeom prst="rect">
            <a:avLst/>
          </a:prstGeom>
          <a:noFill/>
          <a:ln w="28575" cmpd="sng">
            <a:solidFill>
              <a:schemeClr val="tx2"/>
            </a:solidFill>
          </a:ln>
          <a:extLst>
            <a:ext uri="{909E8E84-426E-40DD-AFC4-6F175D3DCCD1}">
              <a14:hiddenFill xmlns:a14="http://schemas.microsoft.com/office/drawing/2010/main">
                <a:solidFill>
                  <a:srgbClr val="FFFFFF"/>
                </a:solidFill>
              </a14:hiddenFill>
            </a:ext>
          </a:extLst>
        </p:spPr>
      </p:pic>
      <p:pic>
        <p:nvPicPr>
          <p:cNvPr id="6" name="Picture 5"/>
          <p:cNvPicPr>
            <a:picLocks noChangeAspect="1" noChangeArrowheads="1"/>
          </p:cNvPicPr>
          <p:nvPr/>
        </p:nvPicPr>
        <p:blipFill>
          <a:blip r:embed="rId4" cstate="email">
            <a:extLst>
              <a:ext uri="{28A0092B-C50C-407E-A947-70E740481C1C}">
                <a14:useLocalDpi xmlns:a14="http://schemas.microsoft.com/office/drawing/2010/main" val="0"/>
              </a:ext>
            </a:extLst>
          </a:blip>
          <a:srcRect l="3333" t="2745" r="48889" b="62745"/>
          <a:stretch>
            <a:fillRect/>
          </a:stretch>
        </p:blipFill>
        <p:spPr bwMode="auto">
          <a:xfrm>
            <a:off x="2903175" y="5125353"/>
            <a:ext cx="2853335" cy="1459846"/>
          </a:xfrm>
          <a:prstGeom prst="rect">
            <a:avLst/>
          </a:prstGeom>
          <a:noFill/>
          <a:ln w="28575" cmpd="sng">
            <a:solidFill>
              <a:schemeClr val="tx2"/>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160604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 (93)"/>
          <p:cNvPicPr>
            <a:picLocks noGrp="1" noChangeAspect="1"/>
          </p:cNvPicPr>
          <p:nvPr isPhoto="1"/>
        </p:nvPicPr>
        <p:blipFill rotWithShape="1">
          <a:blip r:embed="rId3" cstate="email">
            <a:lum/>
            <a:extLst>
              <a:ext uri="{28A0092B-C50C-407E-A947-70E740481C1C}">
                <a14:useLocalDpi xmlns:a14="http://schemas.microsoft.com/office/drawing/2010/main" val="0"/>
              </a:ext>
            </a:extLst>
          </a:blip>
          <a:srcRect l="15077" t="14239" r="11512" b="47185"/>
          <a:stretch/>
        </p:blipFill>
        <p:spPr>
          <a:xfrm>
            <a:off x="279692" y="3606228"/>
            <a:ext cx="3506680" cy="2645545"/>
          </a:xfrm>
          <a:prstGeom prst="rect">
            <a:avLst/>
          </a:prstGeom>
          <a:noFill/>
          <a:ln>
            <a:noFill/>
          </a:ln>
        </p:spPr>
      </p:pic>
      <p:pic>
        <p:nvPicPr>
          <p:cNvPr id="4" name="Picture 3" descr="Image (94)"/>
          <p:cNvPicPr>
            <a:picLocks noGrp="1" noChangeAspect="1"/>
          </p:cNvPicPr>
          <p:nvPr isPhoto="1"/>
        </p:nvPicPr>
        <p:blipFill rotWithShape="1">
          <a:blip r:embed="rId4" cstate="email">
            <a:lum/>
            <a:extLst>
              <a:ext uri="{28A0092B-C50C-407E-A947-70E740481C1C}">
                <a14:useLocalDpi xmlns:a14="http://schemas.microsoft.com/office/drawing/2010/main" val="0"/>
              </a:ext>
            </a:extLst>
          </a:blip>
          <a:srcRect l="17679" t="11650" r="4636" b="54175"/>
          <a:stretch/>
        </p:blipFill>
        <p:spPr>
          <a:xfrm>
            <a:off x="4877321" y="2434375"/>
            <a:ext cx="3710867" cy="2343705"/>
          </a:xfrm>
          <a:prstGeom prst="rect">
            <a:avLst/>
          </a:prstGeom>
          <a:noFill/>
          <a:ln>
            <a:noFill/>
          </a:ln>
        </p:spPr>
      </p:pic>
      <p:sp>
        <p:nvSpPr>
          <p:cNvPr id="6" name="TextBox 5"/>
          <p:cNvSpPr txBox="1"/>
          <p:nvPr/>
        </p:nvSpPr>
        <p:spPr>
          <a:xfrm>
            <a:off x="179294" y="2251640"/>
            <a:ext cx="3607078" cy="1200329"/>
          </a:xfrm>
          <a:prstGeom prst="rect">
            <a:avLst/>
          </a:prstGeom>
          <a:noFill/>
        </p:spPr>
        <p:txBody>
          <a:bodyPr wrap="none" rtlCol="0">
            <a:spAutoFit/>
          </a:bodyPr>
          <a:lstStyle/>
          <a:p>
            <a:r>
              <a:rPr lang="en-US" sz="2400" dirty="0" smtClean="0"/>
              <a:t>Do you see the frogs the </a:t>
            </a:r>
          </a:p>
          <a:p>
            <a:r>
              <a:rPr lang="en-US" sz="2400" dirty="0" smtClean="0"/>
              <a:t>same or different after the </a:t>
            </a:r>
          </a:p>
          <a:p>
            <a:r>
              <a:rPr lang="en-US" sz="2400" dirty="0" smtClean="0"/>
              <a:t>two frogs move over?</a:t>
            </a:r>
            <a:endParaRPr lang="en-US" sz="2400" dirty="0"/>
          </a:p>
        </p:txBody>
      </p:sp>
      <p:sp>
        <p:nvSpPr>
          <p:cNvPr id="8" name="TextBox 7"/>
          <p:cNvSpPr txBox="1"/>
          <p:nvPr/>
        </p:nvSpPr>
        <p:spPr>
          <a:xfrm>
            <a:off x="5007538" y="5051445"/>
            <a:ext cx="5864230" cy="1200328"/>
          </a:xfrm>
          <a:prstGeom prst="rect">
            <a:avLst/>
          </a:prstGeom>
          <a:noFill/>
        </p:spPr>
        <p:txBody>
          <a:bodyPr wrap="square" rtlCol="0">
            <a:spAutoFit/>
          </a:bodyPr>
          <a:lstStyle/>
          <a:p>
            <a:r>
              <a:rPr lang="en-US" sz="2400" dirty="0" smtClean="0"/>
              <a:t>When you take away an </a:t>
            </a:r>
          </a:p>
          <a:p>
            <a:r>
              <a:rPr lang="en-US" sz="2400" dirty="0" smtClean="0"/>
              <a:t>extra 10 fingers, what about </a:t>
            </a:r>
          </a:p>
          <a:p>
            <a:r>
              <a:rPr lang="en-US" sz="2400" dirty="0" smtClean="0"/>
              <a:t>the total changes? Why?</a:t>
            </a:r>
            <a:endParaRPr lang="en-US" sz="2400" dirty="0"/>
          </a:p>
        </p:txBody>
      </p:sp>
      <p:sp>
        <p:nvSpPr>
          <p:cNvPr id="7" name="Title 1"/>
          <p:cNvSpPr txBox="1">
            <a:spLocks/>
          </p:cNvSpPr>
          <p:nvPr/>
        </p:nvSpPr>
        <p:spPr>
          <a:xfrm>
            <a:off x="726141" y="314979"/>
            <a:ext cx="7862047" cy="1495892"/>
          </a:xfrm>
          <a:prstGeom prst="rect">
            <a:avLst/>
          </a:prstGeom>
          <a:ln w="28575">
            <a:solidFill>
              <a:schemeClr val="accent1"/>
            </a:solidFill>
          </a:ln>
        </p:spPr>
        <p:txBody>
          <a:bodyPr/>
          <a:lstStyle>
            <a:lvl1pPr algn="ctr" defTabSz="914400" rtl="0" eaLnBrk="1" latinLnBrk="0" hangingPunct="1">
              <a:spcBef>
                <a:spcPct val="0"/>
              </a:spcBef>
              <a:buNone/>
              <a:defRPr sz="5400" kern="1200">
                <a:solidFill>
                  <a:schemeClr val="tx1">
                    <a:lumMod val="85000"/>
                    <a:lumOff val="15000"/>
                  </a:schemeClr>
                </a:solidFill>
                <a:latin typeface="+mj-lt"/>
                <a:ea typeface="+mj-ea"/>
                <a:cs typeface="+mj-cs"/>
              </a:defRPr>
            </a:lvl1pPr>
          </a:lstStyle>
          <a:p>
            <a:r>
              <a:rPr lang="en-US" sz="4400" dirty="0" smtClean="0"/>
              <a:t>What Do You Notice About the Numbers?</a:t>
            </a:r>
            <a:endParaRPr lang="en-US" sz="4400" dirty="0"/>
          </a:p>
        </p:txBody>
      </p:sp>
    </p:spTree>
    <p:extLst>
      <p:ext uri="{BB962C8B-B14F-4D97-AF65-F5344CB8AC3E}">
        <p14:creationId xmlns:p14="http://schemas.microsoft.com/office/powerpoint/2010/main" val="121152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141" y="211460"/>
            <a:ext cx="7691719" cy="1363621"/>
          </a:xfrm>
          <a:ln w="28575">
            <a:solidFill>
              <a:schemeClr val="accent1"/>
            </a:solidFill>
          </a:ln>
        </p:spPr>
        <p:txBody>
          <a:bodyPr>
            <a:normAutofit fontScale="90000"/>
          </a:bodyPr>
          <a:lstStyle/>
          <a:p>
            <a:r>
              <a:rPr lang="en-US" sz="3200" dirty="0" smtClean="0"/>
              <a:t>Trixie and Sadie sip tea in the tub. Trixie drinks 7 cups of tea and Sadie drinks 4 cups. How many more cups of tea does Trixie drink?</a:t>
            </a:r>
            <a:endParaRPr lang="en-US" sz="3200" dirty="0"/>
          </a:p>
        </p:txBody>
      </p:sp>
      <p:pic>
        <p:nvPicPr>
          <p:cNvPr id="1026" name="Picture 2" descr="N:\GHANCOCK\My Documents\My Pictures\2014-02-19 dinosaur p 1\dinosaur p 1 002.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t="2218" r="23190"/>
          <a:stretch/>
        </p:blipFill>
        <p:spPr bwMode="auto">
          <a:xfrm>
            <a:off x="1914108" y="1678600"/>
            <a:ext cx="5503934" cy="5029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62304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965" y="443752"/>
            <a:ext cx="8092089" cy="1580795"/>
          </a:xfrm>
        </p:spPr>
        <p:txBody>
          <a:bodyPr/>
          <a:lstStyle/>
          <a:p>
            <a:r>
              <a:rPr lang="en-US" dirty="0" smtClean="0"/>
              <a:t>“The highest form of pure thought is mathematics.”</a:t>
            </a:r>
            <a:endParaRPr lang="en-US" dirty="0"/>
          </a:p>
        </p:txBody>
      </p:sp>
      <p:sp>
        <p:nvSpPr>
          <p:cNvPr id="3" name="Content Placeholder 2"/>
          <p:cNvSpPr>
            <a:spLocks noGrp="1"/>
          </p:cNvSpPr>
          <p:nvPr>
            <p:ph idx="1"/>
          </p:nvPr>
        </p:nvSpPr>
        <p:spPr>
          <a:xfrm>
            <a:off x="883335" y="1552311"/>
            <a:ext cx="7691719" cy="4571999"/>
          </a:xfrm>
        </p:spPr>
        <p:txBody>
          <a:bodyPr>
            <a:normAutofit/>
          </a:bodyPr>
          <a:lstStyle/>
          <a:p>
            <a:pPr>
              <a:buNone/>
            </a:pPr>
            <a:endParaRPr lang="en-US" dirty="0" smtClean="0"/>
          </a:p>
          <a:p>
            <a:r>
              <a:rPr lang="en-US" sz="3200" b="1" dirty="0" smtClean="0"/>
              <a:t>Plato recognized the importance of developing thinkers through the use of math. </a:t>
            </a:r>
          </a:p>
          <a:p>
            <a:r>
              <a:rPr lang="en-US" sz="3200" b="1" dirty="0" smtClean="0"/>
              <a:t>Are you looking for ways to grow math thinkers in your K-2 classroom? </a:t>
            </a:r>
            <a:endParaRPr lang="en-US" sz="3200" dirty="0" smtClean="0"/>
          </a:p>
          <a:p>
            <a:pPr>
              <a:buNone/>
            </a:pPr>
            <a:r>
              <a:rPr lang="en-US" sz="3200" dirty="0" smtClean="0"/>
              <a:t> </a:t>
            </a:r>
          </a:p>
          <a:p>
            <a:endParaRPr lang="en-US" dirty="0"/>
          </a:p>
        </p:txBody>
      </p:sp>
      <p:pic>
        <p:nvPicPr>
          <p:cNvPr id="4" name="Picture 3"/>
          <p:cNvPicPr>
            <a:picLocks noChangeAspect="1"/>
          </p:cNvPicPr>
          <p:nvPr/>
        </p:nvPicPr>
        <p:blipFill>
          <a:blip r:embed="rId2"/>
          <a:stretch>
            <a:fillRect/>
          </a:stretch>
        </p:blipFill>
        <p:spPr>
          <a:xfrm rot="5400000">
            <a:off x="4125157" y="4200408"/>
            <a:ext cx="1328098" cy="315058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28575" cmpd="sng">
            <a:solidFill>
              <a:schemeClr val="tx2"/>
            </a:solidFill>
          </a:ln>
        </p:spPr>
        <p:txBody>
          <a:bodyPr/>
          <a:lstStyle/>
          <a:p>
            <a:r>
              <a:rPr lang="en-US" dirty="0" smtClean="0"/>
              <a:t>Teachers Grow Thinkers</a:t>
            </a:r>
            <a:endParaRPr lang="en-US" dirty="0"/>
          </a:p>
        </p:txBody>
      </p:sp>
      <p:sp>
        <p:nvSpPr>
          <p:cNvPr id="3" name="Content Placeholder 2"/>
          <p:cNvSpPr>
            <a:spLocks noGrp="1"/>
          </p:cNvSpPr>
          <p:nvPr>
            <p:ph idx="1"/>
          </p:nvPr>
        </p:nvSpPr>
        <p:spPr/>
        <p:txBody>
          <a:bodyPr>
            <a:normAutofit lnSpcReduction="10000"/>
          </a:bodyPr>
          <a:lstStyle/>
          <a:p>
            <a:r>
              <a:rPr lang="en-US" dirty="0" smtClean="0"/>
              <a:t>Do not teach specific strategies or procedures so students can think for themselves</a:t>
            </a:r>
          </a:p>
          <a:p>
            <a:r>
              <a:rPr lang="en-US" dirty="0" smtClean="0"/>
              <a:t>Carefully select types of problems that make number relationships evident to students</a:t>
            </a:r>
          </a:p>
          <a:p>
            <a:r>
              <a:rPr lang="en-US" dirty="0" smtClean="0"/>
              <a:t>Provide purposeful problems of varying degrees of difficulty</a:t>
            </a:r>
          </a:p>
          <a:p>
            <a:pPr lvl="1"/>
            <a:r>
              <a:rPr lang="en-US" dirty="0" smtClean="0"/>
              <a:t>Allow students to solve problems in their own ways</a:t>
            </a:r>
          </a:p>
          <a:p>
            <a:pPr lvl="1"/>
            <a:r>
              <a:rPr lang="en-US" dirty="0" smtClean="0"/>
              <a:t>Ensure every child is able to solve at least some of the problems correctly</a:t>
            </a:r>
          </a:p>
          <a:p>
            <a:pPr lvl="1"/>
            <a:r>
              <a:rPr lang="en-US" dirty="0" smtClean="0"/>
              <a:t>Provide models/</a:t>
            </a:r>
            <a:r>
              <a:rPr lang="en-US" dirty="0" err="1" smtClean="0"/>
              <a:t>manipulatives</a:t>
            </a:r>
            <a:r>
              <a:rPr lang="en-US" dirty="0" smtClean="0"/>
              <a:t> for support</a:t>
            </a:r>
          </a:p>
          <a:p>
            <a:pPr lvl="1">
              <a:buNone/>
            </a:pP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15875">
            <a:solidFill>
              <a:schemeClr val="tx2"/>
            </a:solidFill>
          </a:ln>
        </p:spPr>
        <p:txBody>
          <a:bodyPr/>
          <a:lstStyle/>
          <a:p>
            <a:r>
              <a:rPr lang="en-US" sz="4400" dirty="0" smtClean="0"/>
              <a:t>How Teachers Grow Thinkers</a:t>
            </a:r>
            <a:endParaRPr lang="en-US" sz="4400" dirty="0"/>
          </a:p>
        </p:txBody>
      </p:sp>
      <p:sp>
        <p:nvSpPr>
          <p:cNvPr id="3" name="Content Placeholder 2"/>
          <p:cNvSpPr>
            <a:spLocks noGrp="1"/>
          </p:cNvSpPr>
          <p:nvPr>
            <p:ph idx="1"/>
          </p:nvPr>
        </p:nvSpPr>
        <p:spPr/>
        <p:txBody>
          <a:bodyPr/>
          <a:lstStyle/>
          <a:p>
            <a:r>
              <a:rPr lang="en-US" dirty="0" smtClean="0"/>
              <a:t>Provide a safe environment</a:t>
            </a:r>
          </a:p>
          <a:p>
            <a:r>
              <a:rPr lang="en-US" dirty="0" smtClean="0"/>
              <a:t>Value student thinking</a:t>
            </a:r>
          </a:p>
          <a:p>
            <a:r>
              <a:rPr lang="en-US" dirty="0" smtClean="0"/>
              <a:t>Shift focus from , “See what I see,” to “What do YOU see?”</a:t>
            </a:r>
          </a:p>
          <a:p>
            <a:r>
              <a:rPr lang="en-US" dirty="0" smtClean="0"/>
              <a:t>Record, clarify and restate student thinking</a:t>
            </a:r>
          </a:p>
          <a:p>
            <a:r>
              <a:rPr lang="en-US" dirty="0" smtClean="0"/>
              <a:t>Figure out misconceptions or lack of proficiency and begin instruction at that point</a:t>
            </a:r>
          </a:p>
          <a:p>
            <a:endParaRPr lang="en-US" dirty="0"/>
          </a:p>
        </p:txBody>
      </p:sp>
      <p:pic>
        <p:nvPicPr>
          <p:cNvPr id="4" name="Picture 3"/>
          <p:cNvPicPr>
            <a:picLocks noChangeAspect="1"/>
          </p:cNvPicPr>
          <p:nvPr/>
        </p:nvPicPr>
        <p:blipFill>
          <a:blip r:embed="rId3"/>
          <a:stretch>
            <a:fillRect/>
          </a:stretch>
        </p:blipFill>
        <p:spPr>
          <a:xfrm>
            <a:off x="5722885" y="1586753"/>
            <a:ext cx="1942984" cy="1293957"/>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5165" y="314979"/>
            <a:ext cx="8622718" cy="1143000"/>
          </a:xfrm>
          <a:ln w="15875">
            <a:solidFill>
              <a:schemeClr val="tx2"/>
            </a:solidFill>
          </a:ln>
        </p:spPr>
        <p:txBody>
          <a:bodyPr/>
          <a:lstStyle/>
          <a:p>
            <a:r>
              <a:rPr lang="en-US" sz="4000" dirty="0" smtClean="0"/>
              <a:t>What does a math talk look like?</a:t>
            </a:r>
            <a:endParaRPr lang="en-US" sz="4000" dirty="0"/>
          </a:p>
        </p:txBody>
      </p:sp>
      <p:pic>
        <p:nvPicPr>
          <p:cNvPr id="4" name="4305-4750.mp4">
            <a:hlinkClick r:id="" action="ppaction://media"/>
          </p:cNvPr>
          <p:cNvPicPr>
            <a:picLocks noGrp="1"/>
          </p:cNvPicPr>
          <p:nvPr>
            <p:ph idx="1"/>
            <a:videoFile r:link="rId1"/>
          </p:nvPr>
        </p:nvPicPr>
        <p:blipFill>
          <a:blip r:embed="rId4"/>
          <a:stretch>
            <a:fillRect/>
          </a:stretch>
        </p:blipFill>
        <p:spPr>
          <a:xfrm>
            <a:off x="1543987" y="1587500"/>
            <a:ext cx="6056026" cy="4572000"/>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6978" name="Picture 3"/>
          <p:cNvPicPr>
            <a:picLocks noChangeAspect="1"/>
          </p:cNvPicPr>
          <p:nvPr/>
        </p:nvPicPr>
        <p:blipFill>
          <a:blip r:embed="rId3" cstate="email">
            <a:extLst>
              <a:ext uri="{28A0092B-C50C-407E-A947-70E740481C1C}">
                <a14:useLocalDpi xmlns:a14="http://schemas.microsoft.com/office/drawing/2010/main" val="0"/>
              </a:ext>
            </a:extLst>
          </a:blip>
          <a:srcRect l="18546" t="10055" r="9109" b="2473"/>
          <a:stretch>
            <a:fillRect/>
          </a:stretch>
        </p:blipFill>
        <p:spPr bwMode="auto">
          <a:xfrm>
            <a:off x="1730319" y="496918"/>
            <a:ext cx="5767158" cy="5973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8610600" y="6248400"/>
            <a:ext cx="381000" cy="461665"/>
          </a:xfrm>
          <a:prstGeom prst="rect">
            <a:avLst/>
          </a:prstGeom>
          <a:noFill/>
        </p:spPr>
        <p:txBody>
          <a:bodyPr wrap="square" rtlCol="0">
            <a:spAutoFit/>
          </a:bodyPr>
          <a:lstStyle/>
          <a:p>
            <a:r>
              <a:rPr lang="en-US" sz="2400" dirty="0" smtClean="0">
                <a:solidFill>
                  <a:schemeClr val="bg1"/>
                </a:solidFill>
              </a:rPr>
              <a:t>*</a:t>
            </a:r>
            <a:endParaRPr lang="en-US" sz="2400" dirty="0">
              <a:solidFill>
                <a:schemeClr val="bg1"/>
              </a:solidFill>
            </a:endParaRPr>
          </a:p>
        </p:txBody>
      </p:sp>
    </p:spTree>
    <p:extLst>
      <p:ext uri="{BB962C8B-B14F-4D97-AF65-F5344CB8AC3E}">
        <p14:creationId xmlns:p14="http://schemas.microsoft.com/office/powerpoint/2010/main" val="42475761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Ways To Grow Talkers</a:t>
            </a:r>
            <a:endParaRPr lang="en-US" sz="4400" dirty="0"/>
          </a:p>
        </p:txBody>
      </p:sp>
      <p:sp>
        <p:nvSpPr>
          <p:cNvPr id="3" name="Content Placeholder 2"/>
          <p:cNvSpPr>
            <a:spLocks noGrp="1"/>
          </p:cNvSpPr>
          <p:nvPr>
            <p:ph idx="1"/>
          </p:nvPr>
        </p:nvSpPr>
        <p:spPr/>
        <p:txBody>
          <a:bodyPr/>
          <a:lstStyle/>
          <a:p>
            <a:r>
              <a:rPr lang="en-US" dirty="0" smtClean="0"/>
              <a:t>Encourage Engagement</a:t>
            </a:r>
          </a:p>
          <a:p>
            <a:pPr lvl="1"/>
            <a:r>
              <a:rPr lang="en-US" dirty="0" err="1" smtClean="0"/>
              <a:t>Revoice</a:t>
            </a:r>
            <a:r>
              <a:rPr lang="en-US" dirty="0" smtClean="0"/>
              <a:t> – You are saying that…</a:t>
            </a:r>
          </a:p>
          <a:p>
            <a:pPr lvl="1"/>
            <a:r>
              <a:rPr lang="en-US" dirty="0" smtClean="0"/>
              <a:t>Restate – Can you repeat what you heard in your own words?</a:t>
            </a:r>
          </a:p>
          <a:p>
            <a:pPr lvl="1"/>
            <a:r>
              <a:rPr lang="en-US" dirty="0" smtClean="0"/>
              <a:t>Apply your own reasoning to critique the reasoning of others – Do you agree or disagree? Why?</a:t>
            </a:r>
          </a:p>
          <a:p>
            <a:pPr lvl="1"/>
            <a:r>
              <a:rPr lang="en-US" dirty="0" smtClean="0"/>
              <a:t>Add on – Do you have something you can add to the discussion?</a:t>
            </a:r>
          </a:p>
          <a:p>
            <a:pPr lvl="1"/>
            <a:r>
              <a:rPr lang="en-US" dirty="0" smtClean="0"/>
              <a:t>Wait – Expect and wait for someone to respond</a:t>
            </a:r>
          </a:p>
          <a:p>
            <a:pPr lvl="2"/>
            <a:r>
              <a:rPr lang="en-US" dirty="0" smtClean="0"/>
              <a:t>Allows time for </a:t>
            </a:r>
            <a:r>
              <a:rPr lang="en-US" dirty="0" err="1" smtClean="0"/>
              <a:t>Els</a:t>
            </a:r>
            <a:r>
              <a:rPr lang="en-US" dirty="0" smtClean="0"/>
              <a:t> and strugglers to participate</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p:cNvSpPr>
            <a:spLocks noGrp="1"/>
          </p:cNvSpPr>
          <p:nvPr>
            <p:ph idx="1"/>
          </p:nvPr>
        </p:nvSpPr>
        <p:spPr>
          <a:xfrm>
            <a:off x="457200" y="1834549"/>
            <a:ext cx="8686800" cy="5816397"/>
          </a:xfrm>
        </p:spPr>
        <p:txBody>
          <a:bodyPr>
            <a:normAutofit/>
          </a:bodyPr>
          <a:lstStyle/>
          <a:p>
            <a:pPr>
              <a:lnSpc>
                <a:spcPct val="80000"/>
              </a:lnSpc>
              <a:buClr>
                <a:srgbClr val="F85C06"/>
              </a:buClr>
              <a:buSzPct val="95000"/>
              <a:buNone/>
            </a:pPr>
            <a:r>
              <a:rPr lang="en-US" altLang="en-US" dirty="0" smtClean="0">
                <a:solidFill>
                  <a:schemeClr val="tx2"/>
                </a:solidFill>
              </a:rPr>
              <a:t>1. </a:t>
            </a:r>
            <a:r>
              <a:rPr lang="en-US" altLang="en-US" dirty="0" smtClean="0"/>
              <a:t>Anticipate potential strategies and how students will respond</a:t>
            </a:r>
          </a:p>
          <a:p>
            <a:pPr marL="0" indent="0" eaLnBrk="1" hangingPunct="1">
              <a:lnSpc>
                <a:spcPct val="80000"/>
              </a:lnSpc>
              <a:buClr>
                <a:srgbClr val="F85C06"/>
              </a:buClr>
              <a:buSzPct val="95000"/>
              <a:buNone/>
            </a:pPr>
            <a:r>
              <a:rPr lang="en-US" altLang="en-US" dirty="0" smtClean="0">
                <a:solidFill>
                  <a:schemeClr val="tx2"/>
                </a:solidFill>
              </a:rPr>
              <a:t>2. </a:t>
            </a:r>
            <a:r>
              <a:rPr lang="en-US" altLang="en-US" dirty="0" smtClean="0"/>
              <a:t>Chart  and post student strategies </a:t>
            </a:r>
          </a:p>
          <a:p>
            <a:pPr marL="0" indent="0" eaLnBrk="1" hangingPunct="1">
              <a:lnSpc>
                <a:spcPct val="80000"/>
              </a:lnSpc>
              <a:buClr>
                <a:srgbClr val="F85C06"/>
              </a:buClr>
              <a:buSzPct val="95000"/>
              <a:buNone/>
            </a:pPr>
            <a:endParaRPr lang="en-US" altLang="en-US" sz="800" dirty="0" smtClean="0"/>
          </a:p>
          <a:p>
            <a:pPr marL="0" indent="0">
              <a:spcBef>
                <a:spcPts val="0"/>
              </a:spcBef>
              <a:buClr>
                <a:srgbClr val="F85C06"/>
              </a:buClr>
              <a:buSzPct val="95000"/>
              <a:buNone/>
            </a:pPr>
            <a:r>
              <a:rPr lang="en-US" altLang="en-US" dirty="0" smtClean="0">
                <a:solidFill>
                  <a:schemeClr val="tx2"/>
                </a:solidFill>
              </a:rPr>
              <a:t>3. </a:t>
            </a:r>
            <a:r>
              <a:rPr lang="en-US" altLang="en-US" dirty="0" smtClean="0"/>
              <a:t>Use problems for exit tickets that review strategies discussed</a:t>
            </a:r>
          </a:p>
          <a:p>
            <a:pPr marL="0" indent="0">
              <a:spcBef>
                <a:spcPts val="0"/>
              </a:spcBef>
              <a:buClr>
                <a:srgbClr val="F85C06"/>
              </a:buClr>
              <a:buSzPct val="95000"/>
              <a:buNone/>
            </a:pPr>
            <a:r>
              <a:rPr lang="en-US" altLang="en-US" dirty="0"/>
              <a:t>     </a:t>
            </a:r>
            <a:r>
              <a:rPr lang="en-US" altLang="en-US" dirty="0" smtClean="0"/>
              <a:t>that day</a:t>
            </a:r>
          </a:p>
          <a:p>
            <a:pPr marL="0" indent="0">
              <a:spcBef>
                <a:spcPts val="0"/>
              </a:spcBef>
              <a:buClr>
                <a:srgbClr val="F85C06"/>
              </a:buClr>
              <a:buSzPct val="95000"/>
              <a:buNone/>
            </a:pPr>
            <a:endParaRPr lang="en-US" altLang="en-US" sz="1800" dirty="0"/>
          </a:p>
          <a:p>
            <a:pPr marL="0" indent="0">
              <a:spcBef>
                <a:spcPts val="0"/>
              </a:spcBef>
              <a:buClr>
                <a:srgbClr val="F85C06"/>
              </a:buClr>
              <a:buSzPct val="95000"/>
              <a:buNone/>
            </a:pPr>
            <a:r>
              <a:rPr lang="en-US" altLang="en-US" sz="2400" dirty="0" smtClean="0">
                <a:solidFill>
                  <a:schemeClr val="tx2"/>
                </a:solidFill>
              </a:rPr>
              <a:t>4</a:t>
            </a:r>
            <a:r>
              <a:rPr lang="en-US" altLang="en-US" sz="2400" dirty="0" smtClean="0"/>
              <a:t>. Give a weekly assessment of problems similar to ones used in</a:t>
            </a:r>
          </a:p>
          <a:p>
            <a:pPr marL="0" indent="0">
              <a:spcBef>
                <a:spcPts val="0"/>
              </a:spcBef>
              <a:buClr>
                <a:srgbClr val="F85C06"/>
              </a:buClr>
              <a:buNone/>
            </a:pPr>
            <a:r>
              <a:rPr lang="en-US" altLang="en-US" sz="2400" dirty="0" smtClean="0"/>
              <a:t>     </a:t>
            </a:r>
            <a:r>
              <a:rPr lang="en-US" altLang="en-US" dirty="0" smtClean="0"/>
              <a:t>math </a:t>
            </a:r>
            <a:r>
              <a:rPr lang="en-US" altLang="en-US" dirty="0"/>
              <a:t>talks that week. Ask them to solve problems in </a:t>
            </a:r>
            <a:r>
              <a:rPr lang="en-US" altLang="en-US" dirty="0" smtClean="0"/>
              <a:t>more</a:t>
            </a:r>
          </a:p>
          <a:p>
            <a:pPr marL="0" indent="0">
              <a:spcBef>
                <a:spcPts val="0"/>
              </a:spcBef>
              <a:buClr>
                <a:srgbClr val="F85C06"/>
              </a:buClr>
              <a:buNone/>
            </a:pPr>
            <a:r>
              <a:rPr lang="en-US" altLang="en-US" sz="2400" dirty="0"/>
              <a:t> </a:t>
            </a:r>
            <a:r>
              <a:rPr lang="en-US" altLang="en-US" sz="2400" dirty="0" smtClean="0"/>
              <a:t>    </a:t>
            </a:r>
            <a:r>
              <a:rPr lang="en-US" altLang="en-US" dirty="0"/>
              <a:t>than one way.</a:t>
            </a:r>
          </a:p>
          <a:p>
            <a:pPr marL="0" indent="0">
              <a:spcBef>
                <a:spcPts val="0"/>
              </a:spcBef>
              <a:buClr>
                <a:srgbClr val="F85C06"/>
              </a:buClr>
              <a:buNone/>
            </a:pPr>
            <a:endParaRPr lang="en-US" altLang="en-US" sz="2400" dirty="0" smtClean="0"/>
          </a:p>
        </p:txBody>
      </p:sp>
      <p:pic>
        <p:nvPicPr>
          <p:cNvPr id="20484" name="Picture 5" descr="MC900237283[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81000" y="228600"/>
            <a:ext cx="1905000" cy="126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bwMode="auto">
          <a:xfrm>
            <a:off x="2536843" y="423358"/>
            <a:ext cx="6211296" cy="873588"/>
          </a:xfrm>
          <a:prstGeom prst="rect">
            <a:avLst/>
          </a:prstGeom>
          <a:ln w="28575" cmpd="sng">
            <a:solidFill>
              <a:schemeClr val="accent1"/>
            </a:solidFill>
          </a:ln>
        </p:spPr>
        <p:txBody>
          <a:bodyPr vert="horz" wrap="square" lIns="91440" tIns="45720" rIns="91440" bIns="45720" numCol="1" rtlCol="0" anchor="ctr" anchorCtr="0" compatLnSpc="1">
            <a:prstTxWarp prst="textNoShape">
              <a:avLst/>
            </a:prstTxWarp>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altLang="en-US" sz="4400" b="1" noProof="0" dirty="0" smtClean="0">
                <a:solidFill>
                  <a:schemeClr val="tx1">
                    <a:lumMod val="85000"/>
                    <a:lumOff val="15000"/>
                  </a:schemeClr>
                </a:solidFill>
                <a:latin typeface="+mj-lt"/>
                <a:ea typeface="+mj-ea"/>
                <a:cs typeface="+mj-cs"/>
              </a:rPr>
              <a:t>Math Talk Essentials</a:t>
            </a:r>
            <a:endParaRPr kumimoji="0" lang="en-US" altLang="en-US" sz="4400" b="1" i="0" u="none" strike="noStrike" kern="1200" cap="none" spc="0" normalizeH="0" baseline="0" noProof="0" dirty="0" smtClean="0">
              <a:ln>
                <a:noFill/>
              </a:ln>
              <a:solidFill>
                <a:schemeClr val="tx1">
                  <a:lumMod val="85000"/>
                  <a:lumOff val="15000"/>
                </a:schemeClr>
              </a:solidFill>
              <a:effectLst/>
              <a:uLnTx/>
              <a:uFillTx/>
              <a:latin typeface="+mj-lt"/>
              <a:ea typeface="+mj-ea"/>
              <a:cs typeface="+mj-cs"/>
            </a:endParaRPr>
          </a:p>
        </p:txBody>
      </p:sp>
    </p:spTree>
    <p:extLst>
      <p:ext uri="{BB962C8B-B14F-4D97-AF65-F5344CB8AC3E}">
        <p14:creationId xmlns:p14="http://schemas.microsoft.com/office/powerpoint/2010/main" val="309190095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6141" y="314979"/>
            <a:ext cx="8163248" cy="1143000"/>
          </a:xfrm>
        </p:spPr>
        <p:txBody>
          <a:bodyPr/>
          <a:lstStyle/>
          <a:p>
            <a:r>
              <a:rPr lang="en-US" sz="4000" dirty="0" smtClean="0"/>
              <a:t>Number of the Day Math Talk</a:t>
            </a:r>
            <a:endParaRPr lang="en-US" sz="4000" dirty="0"/>
          </a:p>
        </p:txBody>
      </p:sp>
      <p:sp>
        <p:nvSpPr>
          <p:cNvPr id="3" name="Content Placeholder 2"/>
          <p:cNvSpPr>
            <a:spLocks noGrp="1"/>
          </p:cNvSpPr>
          <p:nvPr>
            <p:ph idx="1"/>
          </p:nvPr>
        </p:nvSpPr>
        <p:spPr/>
        <p:txBody>
          <a:bodyPr>
            <a:normAutofit fontScale="85000" lnSpcReduction="20000"/>
          </a:bodyPr>
          <a:lstStyle/>
          <a:p>
            <a:r>
              <a:rPr lang="en-US" dirty="0" smtClean="0">
                <a:hlinkClick r:id="rId3"/>
              </a:rPr>
              <a:t>2</a:t>
            </a:r>
            <a:r>
              <a:rPr lang="en-US" baseline="30000" dirty="0" smtClean="0">
                <a:hlinkClick r:id="rId3"/>
              </a:rPr>
              <a:t>nd</a:t>
            </a:r>
            <a:r>
              <a:rPr lang="en-US" dirty="0" smtClean="0">
                <a:hlinkClick r:id="rId3"/>
              </a:rPr>
              <a:t> Grade Classroom</a:t>
            </a:r>
            <a:endParaRPr lang="en-US" dirty="0" smtClean="0"/>
          </a:p>
          <a:p>
            <a:pPr lvl="1"/>
            <a:r>
              <a:rPr lang="en-US" dirty="0" smtClean="0"/>
              <a:t>Student Tasks for Math Talks</a:t>
            </a:r>
          </a:p>
          <a:p>
            <a:pPr lvl="2">
              <a:buNone/>
            </a:pPr>
            <a:r>
              <a:rPr lang="en-US" dirty="0" smtClean="0"/>
              <a:t>1. Listen</a:t>
            </a:r>
          </a:p>
          <a:p>
            <a:pPr lvl="2">
              <a:buNone/>
            </a:pPr>
            <a:r>
              <a:rPr lang="en-US" dirty="0" smtClean="0"/>
              <a:t>2. Share</a:t>
            </a:r>
          </a:p>
          <a:p>
            <a:pPr lvl="2">
              <a:buNone/>
            </a:pPr>
            <a:r>
              <a:rPr lang="en-US" dirty="0" smtClean="0"/>
              <a:t>3. Write</a:t>
            </a:r>
          </a:p>
          <a:p>
            <a:pPr lvl="2">
              <a:buNone/>
            </a:pPr>
            <a:r>
              <a:rPr lang="en-US" dirty="0" smtClean="0"/>
              <a:t>4. Ask Questions</a:t>
            </a:r>
          </a:p>
          <a:p>
            <a:pPr lvl="2">
              <a:buNone/>
            </a:pPr>
            <a:r>
              <a:rPr lang="en-US" dirty="0" smtClean="0"/>
              <a:t>5. Check</a:t>
            </a:r>
          </a:p>
          <a:p>
            <a:pPr lvl="1"/>
            <a:r>
              <a:rPr lang="en-US" dirty="0" smtClean="0"/>
              <a:t>First 5 minutes to set up the problem</a:t>
            </a:r>
          </a:p>
          <a:p>
            <a:pPr lvl="1"/>
            <a:r>
              <a:rPr lang="en-US" dirty="0" smtClean="0"/>
              <a:t>Solve problem individually</a:t>
            </a:r>
          </a:p>
          <a:p>
            <a:pPr lvl="1"/>
            <a:r>
              <a:rPr lang="en-US" dirty="0" smtClean="0"/>
              <a:t>Share with table group, justify answers</a:t>
            </a:r>
          </a:p>
          <a:p>
            <a:pPr lvl="1"/>
            <a:r>
              <a:rPr lang="en-US" dirty="0" smtClean="0"/>
              <a:t>Watch video of 2</a:t>
            </a:r>
            <a:r>
              <a:rPr lang="en-US" baseline="30000" dirty="0" smtClean="0"/>
              <a:t>nd</a:t>
            </a:r>
            <a:r>
              <a:rPr lang="en-US" dirty="0" smtClean="0"/>
              <a:t> graders solving the problem</a:t>
            </a:r>
          </a:p>
          <a:p>
            <a:pPr lvl="1"/>
            <a:r>
              <a:rPr lang="en-US" dirty="0" smtClean="0"/>
              <a:t>Students debrief and explain reasoning</a:t>
            </a:r>
          </a:p>
          <a:p>
            <a:pPr lvl="2"/>
            <a:endParaRPr lang="en-US" dirty="0"/>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7485" y="314979"/>
            <a:ext cx="7041887" cy="807699"/>
          </a:xfrm>
          <a:ln w="28575" cmpd="sng">
            <a:solidFill>
              <a:schemeClr val="tx2"/>
            </a:solidFill>
          </a:ln>
        </p:spPr>
        <p:txBody>
          <a:bodyPr/>
          <a:lstStyle/>
          <a:p>
            <a:r>
              <a:rPr lang="en-US" sz="4400" dirty="0" smtClean="0"/>
              <a:t>Ask the right questions</a:t>
            </a:r>
            <a:endParaRPr lang="en-US" sz="4400" dirty="0"/>
          </a:p>
        </p:txBody>
      </p:sp>
      <p:sp>
        <p:nvSpPr>
          <p:cNvPr id="3" name="Content Placeholder 2"/>
          <p:cNvSpPr>
            <a:spLocks noGrp="1"/>
          </p:cNvSpPr>
          <p:nvPr>
            <p:ph idx="1"/>
          </p:nvPr>
        </p:nvSpPr>
        <p:spPr>
          <a:xfrm>
            <a:off x="726141" y="1479276"/>
            <a:ext cx="7691719" cy="4571999"/>
          </a:xfrm>
        </p:spPr>
        <p:txBody>
          <a:bodyPr>
            <a:normAutofit/>
          </a:bodyPr>
          <a:lstStyle/>
          <a:p>
            <a:pPr>
              <a:buFont typeface="Wingdings" charset="2"/>
              <a:buChar char="v"/>
            </a:pPr>
            <a:r>
              <a:rPr lang="en-US" dirty="0" smtClean="0"/>
              <a:t>Who would like to share their thinking?</a:t>
            </a:r>
          </a:p>
          <a:p>
            <a:r>
              <a:rPr lang="en-US" dirty="0" smtClean="0"/>
              <a:t>What was the first thing your eyes                                      saw or your brain did?</a:t>
            </a:r>
          </a:p>
          <a:p>
            <a:r>
              <a:rPr lang="en-US" dirty="0" smtClean="0"/>
              <a:t>How did you figure it out?</a:t>
            </a:r>
          </a:p>
          <a:p>
            <a:r>
              <a:rPr lang="en-US" dirty="0" smtClean="0"/>
              <a:t>Does your solution make sense?</a:t>
            </a:r>
          </a:p>
          <a:p>
            <a:r>
              <a:rPr lang="en-US" dirty="0" smtClean="0"/>
              <a:t>Who solved it the same way?</a:t>
            </a:r>
          </a:p>
          <a:p>
            <a:r>
              <a:rPr lang="en-US" dirty="0" smtClean="0"/>
              <a:t>Who did it another way?</a:t>
            </a:r>
          </a:p>
          <a:p>
            <a:endParaRPr lang="en-US" dirty="0"/>
          </a:p>
        </p:txBody>
      </p:sp>
      <p:pic>
        <p:nvPicPr>
          <p:cNvPr id="5" name="Picture 4"/>
          <p:cNvPicPr>
            <a:picLocks noChangeAspect="1"/>
          </p:cNvPicPr>
          <p:nvPr/>
        </p:nvPicPr>
        <p:blipFill>
          <a:blip r:embed="rId3"/>
          <a:stretch>
            <a:fillRect/>
          </a:stretch>
        </p:blipFill>
        <p:spPr>
          <a:xfrm>
            <a:off x="5943505" y="2078378"/>
            <a:ext cx="2474355" cy="3722017"/>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28575">
            <a:solidFill>
              <a:schemeClr val="accent1"/>
            </a:solidFill>
          </a:ln>
        </p:spPr>
        <p:txBody>
          <a:bodyPr/>
          <a:lstStyle/>
          <a:p>
            <a:r>
              <a:rPr lang="en-US" sz="4400" dirty="0" smtClean="0"/>
              <a:t>Design a Purposeful Math Talk</a:t>
            </a:r>
            <a:endParaRPr lang="en-US" sz="4400" dirty="0"/>
          </a:p>
        </p:txBody>
      </p:sp>
      <p:sp>
        <p:nvSpPr>
          <p:cNvPr id="3" name="Content Placeholder 2"/>
          <p:cNvSpPr>
            <a:spLocks noGrp="1"/>
          </p:cNvSpPr>
          <p:nvPr>
            <p:ph idx="1"/>
          </p:nvPr>
        </p:nvSpPr>
        <p:spPr/>
        <p:txBody>
          <a:bodyPr>
            <a:normAutofit lnSpcReduction="10000"/>
          </a:bodyPr>
          <a:lstStyle/>
          <a:p>
            <a:pPr marL="232943" indent="-232943">
              <a:buAutoNum type="arabicPeriod"/>
            </a:pPr>
            <a:r>
              <a:rPr lang="en-US" b="1" dirty="0" smtClean="0"/>
              <a:t> Choose a content standard(s) </a:t>
            </a:r>
            <a:r>
              <a:rPr lang="en-US" b="1" dirty="0"/>
              <a:t>– what are teaching </a:t>
            </a:r>
            <a:r>
              <a:rPr lang="en-US" b="1" dirty="0" smtClean="0"/>
              <a:t>Monday?</a:t>
            </a:r>
          </a:p>
          <a:p>
            <a:pPr marL="232943" indent="-232943">
              <a:buAutoNum type="arabicPeriod"/>
            </a:pPr>
            <a:r>
              <a:rPr lang="en-US" b="1" dirty="0" smtClean="0"/>
              <a:t> Choose a Standard(s) for Math Practice to develop the </a:t>
            </a:r>
            <a:r>
              <a:rPr lang="en-US" b="1" i="1" dirty="0" smtClean="0"/>
              <a:t>how</a:t>
            </a:r>
            <a:r>
              <a:rPr lang="en-US" b="1" dirty="0" smtClean="0"/>
              <a:t> of the content standard.</a:t>
            </a:r>
            <a:endParaRPr lang="en-US" b="1" dirty="0"/>
          </a:p>
          <a:p>
            <a:pPr marL="232943" indent="-232943">
              <a:buAutoNum type="arabicPeriod"/>
            </a:pPr>
            <a:r>
              <a:rPr lang="en-US" b="1" dirty="0" smtClean="0"/>
              <a:t> Plan a talk </a:t>
            </a:r>
            <a:r>
              <a:rPr lang="en-US" b="1" dirty="0"/>
              <a:t>to support the </a:t>
            </a:r>
            <a:r>
              <a:rPr lang="en-US" b="1" dirty="0" smtClean="0"/>
              <a:t>conceptual understanding of the concept. Explore the stations around the room for ideas.</a:t>
            </a:r>
          </a:p>
          <a:p>
            <a:pPr marL="232943" indent="-232943">
              <a:buAutoNum type="arabicPeriod"/>
            </a:pPr>
            <a:r>
              <a:rPr lang="en-US" b="1" dirty="0" smtClean="0"/>
              <a:t> Which </a:t>
            </a:r>
            <a:r>
              <a:rPr lang="en-US" b="1" dirty="0"/>
              <a:t>tools will help most</a:t>
            </a:r>
            <a:r>
              <a:rPr lang="en-US" b="1" dirty="0" smtClean="0"/>
              <a:t>?</a:t>
            </a:r>
          </a:p>
          <a:p>
            <a:pPr marL="232943" indent="-232943">
              <a:buAutoNum type="arabicPeriod"/>
            </a:pPr>
            <a:r>
              <a:rPr lang="en-US" b="1" dirty="0" smtClean="0"/>
              <a:t> How will you check for understanding?</a:t>
            </a:r>
            <a:endParaRPr lang="en-US" b="1" dirty="0"/>
          </a:p>
          <a:p>
            <a:endParaRPr lang="en-US" dirty="0"/>
          </a:p>
        </p:txBody>
      </p:sp>
    </p:spTree>
    <p:extLst>
      <p:ext uri="{BB962C8B-B14F-4D97-AF65-F5344CB8AC3E}">
        <p14:creationId xmlns:p14="http://schemas.microsoft.com/office/powerpoint/2010/main" val="112888261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2"/>
          <p:cNvSpPr>
            <a:spLocks noGrp="1" noChangeArrowheads="1"/>
          </p:cNvSpPr>
          <p:nvPr>
            <p:ph type="title"/>
          </p:nvPr>
        </p:nvSpPr>
        <p:spPr>
          <a:ln w="28575">
            <a:solidFill>
              <a:schemeClr val="accent1"/>
            </a:solidFill>
          </a:ln>
        </p:spPr>
        <p:txBody>
          <a:bodyPr/>
          <a:lstStyle/>
          <a:p>
            <a:pPr eaLnBrk="1" hangingPunct="1"/>
            <a:r>
              <a:rPr lang="en-US" altLang="ja-JP" sz="4400" dirty="0" smtClean="0">
                <a:latin typeface="Calibri" pitchFamily="34" charset="0"/>
                <a:ea typeface="ＭＳ Ｐゴシック"/>
                <a:cs typeface="ＭＳ Ｐゴシック"/>
              </a:rPr>
              <a:t>Next Steps</a:t>
            </a:r>
          </a:p>
        </p:txBody>
      </p:sp>
      <p:sp>
        <p:nvSpPr>
          <p:cNvPr id="51203" name="Rectangle 3"/>
          <p:cNvSpPr>
            <a:spLocks noGrp="1" noChangeArrowheads="1"/>
          </p:cNvSpPr>
          <p:nvPr>
            <p:ph idx="1"/>
          </p:nvPr>
        </p:nvSpPr>
        <p:spPr>
          <a:xfrm>
            <a:off x="726141" y="1946517"/>
            <a:ext cx="8417859" cy="4911483"/>
          </a:xfrm>
        </p:spPr>
        <p:txBody>
          <a:bodyPr>
            <a:normAutofit/>
          </a:bodyPr>
          <a:lstStyle/>
          <a:p>
            <a:pPr eaLnBrk="1" hangingPunct="1">
              <a:lnSpc>
                <a:spcPct val="90000"/>
              </a:lnSpc>
            </a:pPr>
            <a:r>
              <a:rPr lang="en-US" altLang="ja-JP" dirty="0" smtClean="0">
                <a:latin typeface="Calibri" pitchFamily="34" charset="0"/>
                <a:ea typeface="ＭＳ Ｐゴシック"/>
                <a:cs typeface="ＭＳ Ｐゴシック"/>
              </a:rPr>
              <a:t>Name three things you learned today that you can implement in your classroom?</a:t>
            </a:r>
          </a:p>
          <a:p>
            <a:pPr eaLnBrk="1" hangingPunct="1">
              <a:lnSpc>
                <a:spcPct val="90000"/>
              </a:lnSpc>
            </a:pPr>
            <a:r>
              <a:rPr lang="en-US" altLang="ja-JP" dirty="0">
                <a:latin typeface="Calibri" pitchFamily="34" charset="0"/>
                <a:ea typeface="ＭＳ Ｐゴシック"/>
                <a:cs typeface="ＭＳ Ｐゴシック"/>
              </a:rPr>
              <a:t>How has your understanding of the importance of the number </a:t>
            </a:r>
            <a:r>
              <a:rPr lang="en-US" altLang="ja-JP" dirty="0" smtClean="0">
                <a:latin typeface="Calibri" pitchFamily="34" charset="0"/>
                <a:ea typeface="ＭＳ Ｐゴシック"/>
                <a:cs typeface="ＭＳ Ｐゴシック"/>
              </a:rPr>
              <a:t>talks </a:t>
            </a:r>
            <a:r>
              <a:rPr lang="en-US" altLang="ja-JP" dirty="0">
                <a:latin typeface="Calibri" pitchFamily="34" charset="0"/>
                <a:ea typeface="ＭＳ Ｐゴシック"/>
                <a:cs typeface="ＭＳ Ｐゴシック"/>
              </a:rPr>
              <a:t>changed? </a:t>
            </a:r>
            <a:endParaRPr lang="en-US" altLang="ja-JP" dirty="0" smtClean="0">
              <a:latin typeface="Calibri" pitchFamily="34" charset="0"/>
              <a:ea typeface="ＭＳ Ｐゴシック"/>
              <a:cs typeface="ＭＳ Ｐゴシック"/>
            </a:endParaRPr>
          </a:p>
          <a:p>
            <a:pPr>
              <a:lnSpc>
                <a:spcPct val="90000"/>
              </a:lnSpc>
            </a:pPr>
            <a:r>
              <a:rPr lang="en-US" altLang="ja-JP" dirty="0" smtClean="0">
                <a:latin typeface="Calibri" pitchFamily="34" charset="0"/>
                <a:ea typeface="ＭＳ Ｐゴシック"/>
                <a:cs typeface="ＭＳ Ｐゴシック"/>
              </a:rPr>
              <a:t>How will you increase the use                                                                                    of the number talks to assist                                                                     with the transition to the                                                                Common Core goal of developing                                   conceptual understanding? </a:t>
            </a:r>
          </a:p>
          <a:p>
            <a:pPr marL="0" indent="0" eaLnBrk="1" hangingPunct="1">
              <a:lnSpc>
                <a:spcPct val="90000"/>
              </a:lnSpc>
              <a:buNone/>
            </a:pPr>
            <a:endParaRPr lang="en-US" altLang="ja-JP" dirty="0" smtClean="0">
              <a:latin typeface="Calibri" pitchFamily="34" charset="0"/>
              <a:ea typeface="ＭＳ Ｐゴシック"/>
              <a:cs typeface="ＭＳ Ｐゴシック"/>
            </a:endParaRPr>
          </a:p>
        </p:txBody>
      </p:sp>
      <p:pic>
        <p:nvPicPr>
          <p:cNvPr id="6" name="Picture 22" descr="MC910216962[1]"/>
          <p:cNvPicPr>
            <a:picLocks noChangeAspect="1" noChangeArrowheads="1"/>
          </p:cNvPicPr>
          <p:nvPr/>
        </p:nvPicPr>
        <p:blipFill>
          <a:blip r:embed="rId3"/>
          <a:srcRect/>
          <a:stretch>
            <a:fillRect/>
          </a:stretch>
        </p:blipFill>
        <p:spPr bwMode="auto">
          <a:xfrm>
            <a:off x="5790555" y="3668680"/>
            <a:ext cx="2362200" cy="2362200"/>
          </a:xfrm>
          <a:prstGeom prst="rect">
            <a:avLst/>
          </a:prstGeom>
          <a:noFill/>
          <a:ln w="9525">
            <a:noFill/>
            <a:miter lim="800000"/>
            <a:headEnd/>
            <a:tailEnd/>
          </a:ln>
        </p:spPr>
      </p:pic>
    </p:spTree>
    <p:extLst>
      <p:ext uri="{BB962C8B-B14F-4D97-AF65-F5344CB8AC3E}">
        <p14:creationId xmlns:p14="http://schemas.microsoft.com/office/powerpoint/2010/main" val="30011939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Effect transition="in" filter="dissolve">
                                      <p:cBhvr>
                                        <p:cTn id="7" dur="500"/>
                                        <p:tgtEl>
                                          <p:spTgt spid="512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1203">
                                            <p:txEl>
                                              <p:pRg st="1" end="1"/>
                                            </p:txEl>
                                          </p:spTgt>
                                        </p:tgtEl>
                                        <p:attrNameLst>
                                          <p:attrName>style.visibility</p:attrName>
                                        </p:attrNameLst>
                                      </p:cBhvr>
                                      <p:to>
                                        <p:strVal val="visible"/>
                                      </p:to>
                                    </p:set>
                                    <p:animEffect transition="in" filter="dissolve">
                                      <p:cBhvr>
                                        <p:cTn id="12" dur="500"/>
                                        <p:tgtEl>
                                          <p:spTgt spid="5120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1203">
                                            <p:txEl>
                                              <p:pRg st="2" end="2"/>
                                            </p:txEl>
                                          </p:spTgt>
                                        </p:tgtEl>
                                        <p:attrNameLst>
                                          <p:attrName>style.visibility</p:attrName>
                                        </p:attrNameLst>
                                      </p:cBhvr>
                                      <p:to>
                                        <p:strVal val="visible"/>
                                      </p:to>
                                    </p:set>
                                    <p:animEffect transition="in" filter="dissolve">
                                      <p:cBhvr>
                                        <p:cTn id="17" dur="500"/>
                                        <p:tgtEl>
                                          <p:spTgt spid="5120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28575" cmpd="sng">
            <a:solidFill>
              <a:schemeClr val="tx2"/>
            </a:solidFill>
          </a:ln>
        </p:spPr>
        <p:txBody>
          <a:bodyPr/>
          <a:lstStyle/>
          <a:p>
            <a:r>
              <a:rPr lang="en-US" dirty="0" smtClean="0"/>
              <a:t>Essential Question</a:t>
            </a:r>
            <a:endParaRPr lang="en-US" dirty="0"/>
          </a:p>
        </p:txBody>
      </p:sp>
      <p:sp>
        <p:nvSpPr>
          <p:cNvPr id="3" name="Content Placeholder 2"/>
          <p:cNvSpPr>
            <a:spLocks noGrp="1"/>
          </p:cNvSpPr>
          <p:nvPr>
            <p:ph idx="1"/>
          </p:nvPr>
        </p:nvSpPr>
        <p:spPr/>
        <p:txBody>
          <a:bodyPr/>
          <a:lstStyle/>
          <a:p>
            <a:r>
              <a:rPr lang="en-US" dirty="0" smtClean="0"/>
              <a:t>How can teachers develop math thinkers though implementing the practice of daily math talks using a variety of tools and problem solving strategies? </a:t>
            </a:r>
          </a:p>
          <a:p>
            <a:r>
              <a:rPr lang="en-US" dirty="0" smtClean="0"/>
              <a:t> How do we best enable students to explain their thinking and critique the reasoning of others?</a:t>
            </a:r>
            <a:endParaRPr lang="en-US" dirty="0"/>
          </a:p>
        </p:txBody>
      </p:sp>
      <p:pic>
        <p:nvPicPr>
          <p:cNvPr id="5" name="Picture 4"/>
          <p:cNvPicPr>
            <a:picLocks noChangeAspect="1"/>
          </p:cNvPicPr>
          <p:nvPr/>
        </p:nvPicPr>
        <p:blipFill>
          <a:blip r:embed="rId3"/>
          <a:stretch>
            <a:fillRect/>
          </a:stretch>
        </p:blipFill>
        <p:spPr>
          <a:xfrm>
            <a:off x="2660570" y="3867463"/>
            <a:ext cx="3500388" cy="2625290"/>
          </a:xfrm>
          <a:prstGeom prst="rect">
            <a:avLst/>
          </a:prstGeom>
        </p:spPr>
      </p:pic>
    </p:spTree>
    <p:extLst>
      <p:ext uri="{BB962C8B-B14F-4D97-AF65-F5344CB8AC3E}">
        <p14:creationId xmlns:p14="http://schemas.microsoft.com/office/powerpoint/2010/main" val="129326082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28575">
            <a:solidFill>
              <a:schemeClr val="accent1"/>
            </a:solidFill>
          </a:ln>
        </p:spPr>
        <p:txBody>
          <a:bodyPr/>
          <a:lstStyle/>
          <a:p>
            <a:r>
              <a:rPr lang="en-US" sz="4400" dirty="0" smtClean="0"/>
              <a:t>Job Description of a Teacher</a:t>
            </a:r>
            <a:endParaRPr lang="en-US" sz="4400" dirty="0"/>
          </a:p>
        </p:txBody>
      </p:sp>
      <p:sp>
        <p:nvSpPr>
          <p:cNvPr id="3" name="Content Placeholder 2"/>
          <p:cNvSpPr>
            <a:spLocks noGrp="1"/>
          </p:cNvSpPr>
          <p:nvPr>
            <p:ph idx="1"/>
          </p:nvPr>
        </p:nvSpPr>
        <p:spPr>
          <a:xfrm>
            <a:off x="726141" y="2000821"/>
            <a:ext cx="7691719" cy="4571999"/>
          </a:xfrm>
        </p:spPr>
        <p:txBody>
          <a:bodyPr/>
          <a:lstStyle/>
          <a:p>
            <a:pPr>
              <a:buNone/>
            </a:pPr>
            <a:r>
              <a:rPr lang="en-US" dirty="0" smtClean="0"/>
              <a:t>Teachers must know their stuff,</a:t>
            </a:r>
          </a:p>
          <a:p>
            <a:pPr lvl="1">
              <a:buNone/>
            </a:pPr>
            <a:r>
              <a:rPr lang="en-US" sz="2400" dirty="0" smtClean="0"/>
              <a:t>They must know the pupils they intend to stuff,</a:t>
            </a:r>
          </a:p>
          <a:p>
            <a:pPr lvl="2">
              <a:buNone/>
            </a:pPr>
            <a:r>
              <a:rPr lang="en-US" sz="2400" dirty="0" smtClean="0"/>
              <a:t>And above all, they must stuff them artistically.</a:t>
            </a:r>
          </a:p>
          <a:p>
            <a:pPr lvl="8">
              <a:buNone/>
            </a:pPr>
            <a:r>
              <a:rPr lang="en-US" dirty="0" smtClean="0"/>
              <a:t>				Max </a:t>
            </a:r>
            <a:r>
              <a:rPr lang="en-US" dirty="0" err="1" smtClean="0"/>
              <a:t>Sobel</a:t>
            </a:r>
            <a:endParaRPr lang="en-US" dirty="0" smtClean="0"/>
          </a:p>
          <a:p>
            <a:pPr lvl="8">
              <a:buNone/>
            </a:pPr>
            <a:endParaRPr lang="en-US" dirty="0" smtClean="0"/>
          </a:p>
          <a:p>
            <a:pPr lvl="8">
              <a:buNone/>
            </a:pPr>
            <a:endParaRPr lang="en-US" dirty="0" smtClean="0"/>
          </a:p>
          <a:p>
            <a:pPr lvl="8">
              <a:buNone/>
            </a:pPr>
            <a:endParaRPr lang="en-US" dirty="0" smtClean="0"/>
          </a:p>
          <a:p>
            <a:pPr lvl="8">
              <a:buNone/>
            </a:pPr>
            <a:endParaRPr lang="en-US" dirty="0"/>
          </a:p>
        </p:txBody>
      </p:sp>
      <p:pic>
        <p:nvPicPr>
          <p:cNvPr id="5" name="Picture 4" descr="N:\GHANCOCK\My Documents\My Pictures\2014-02-19 dinosaur p 4\dinosaur p 4 001.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t="8141" r="23592"/>
          <a:stretch/>
        </p:blipFill>
        <p:spPr bwMode="auto">
          <a:xfrm>
            <a:off x="5609124" y="3892544"/>
            <a:ext cx="3509882" cy="29386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Content Placeholder 2"/>
          <p:cNvSpPr>
            <a:spLocks noGrp="1"/>
          </p:cNvSpPr>
          <p:nvPr>
            <p:ph idx="1"/>
          </p:nvPr>
        </p:nvSpPr>
        <p:spPr/>
        <p:txBody>
          <a:bodyPr>
            <a:normAutofit fontScale="92500" lnSpcReduction="10000"/>
          </a:bodyPr>
          <a:lstStyle/>
          <a:p>
            <a:pPr>
              <a:buFont typeface="Wingdings" charset="2"/>
              <a:buChar char="v"/>
            </a:pPr>
            <a:r>
              <a:rPr lang="en-US" dirty="0" smtClean="0"/>
              <a:t>Burns, Marilyn. </a:t>
            </a:r>
            <a:r>
              <a:rPr lang="en-US" i="1" dirty="0" smtClean="0"/>
              <a:t>Math and Literature (K-3)</a:t>
            </a:r>
            <a:r>
              <a:rPr lang="en-US" dirty="0" smtClean="0"/>
              <a:t>. White Plains, NY: Math Solutions, </a:t>
            </a:r>
            <a:r>
              <a:rPr lang="en-US" dirty="0" err="1" smtClean="0"/>
              <a:t>n.d</a:t>
            </a:r>
            <a:r>
              <a:rPr lang="en-US" dirty="0" smtClean="0"/>
              <a:t>. Print.</a:t>
            </a:r>
          </a:p>
          <a:p>
            <a:r>
              <a:rPr lang="en-US" dirty="0" smtClean="0"/>
              <a:t>Carle, Eric. </a:t>
            </a:r>
            <a:r>
              <a:rPr lang="en-US" i="1" dirty="0" smtClean="0"/>
              <a:t>10 Little Rubber Ducks</a:t>
            </a:r>
            <a:r>
              <a:rPr lang="en-US" dirty="0" smtClean="0"/>
              <a:t>. New York, NY: Harper Collins, 2005. Print.</a:t>
            </a:r>
            <a:r>
              <a:rPr lang="en-US" b="1" dirty="0" smtClean="0"/>
              <a:t> </a:t>
            </a:r>
            <a:endParaRPr lang="en-US" dirty="0" smtClean="0"/>
          </a:p>
          <a:p>
            <a:r>
              <a:rPr lang="en-US" dirty="0" smtClean="0"/>
              <a:t>Fisher, </a:t>
            </a:r>
            <a:r>
              <a:rPr lang="en-US" dirty="0" err="1" smtClean="0"/>
              <a:t>Valorie</a:t>
            </a:r>
            <a:r>
              <a:rPr lang="en-US" dirty="0" smtClean="0"/>
              <a:t>. </a:t>
            </a:r>
            <a:r>
              <a:rPr lang="en-US" i="1" dirty="0" smtClean="0"/>
              <a:t>How High Can A Dinosaur Count?</a:t>
            </a:r>
            <a:r>
              <a:rPr lang="en-US" dirty="0" smtClean="0"/>
              <a:t> New York, NY: Schwartz and Wade Books, 2006. Print</a:t>
            </a:r>
          </a:p>
          <a:p>
            <a:r>
              <a:rPr lang="en-US" dirty="0" smtClean="0"/>
              <a:t> Jonas, Ann. </a:t>
            </a:r>
            <a:r>
              <a:rPr lang="en-US" i="1" dirty="0" smtClean="0"/>
              <a:t>Splash! New York: </a:t>
            </a:r>
            <a:r>
              <a:rPr lang="en-US" i="1" dirty="0" err="1" smtClean="0"/>
              <a:t>Greenwillow</a:t>
            </a:r>
            <a:r>
              <a:rPr lang="en-US" i="1" dirty="0" smtClean="0"/>
              <a:t> Books, 1995. Print</a:t>
            </a:r>
            <a:r>
              <a:rPr lang="en-US" dirty="0" smtClean="0"/>
              <a:t>. New York, NY: Mulberry Books, </a:t>
            </a:r>
            <a:r>
              <a:rPr lang="en-US" dirty="0" err="1" smtClean="0"/>
              <a:t>n.d</a:t>
            </a:r>
            <a:r>
              <a:rPr lang="en-US" dirty="0" smtClean="0"/>
              <a:t>. Print.</a:t>
            </a:r>
          </a:p>
          <a:p>
            <a:r>
              <a:rPr lang="en-US" dirty="0" err="1" smtClean="0"/>
              <a:t>Mahy</a:t>
            </a:r>
            <a:r>
              <a:rPr lang="en-US" dirty="0" smtClean="0"/>
              <a:t>, Margaret. </a:t>
            </a:r>
            <a:r>
              <a:rPr lang="en-US" i="1" dirty="0" smtClean="0"/>
              <a:t>17 Kings and 42 Elephants. </a:t>
            </a:r>
            <a:r>
              <a:rPr lang="en-US" dirty="0" smtClean="0"/>
              <a:t>New York, NY: Dial Books, 1987. Print.</a:t>
            </a:r>
          </a:p>
          <a:p>
            <a:endParaRPr lang="en-US" dirty="0" smtClean="0"/>
          </a:p>
          <a:p>
            <a:pPr>
              <a:buFont typeface="Wingdings" charset="2"/>
              <a:buChar char="v"/>
            </a:pPr>
            <a:endParaRPr lang="en-US" dirty="0" smtClean="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Content Placeholder 2"/>
          <p:cNvSpPr>
            <a:spLocks noGrp="1"/>
          </p:cNvSpPr>
          <p:nvPr>
            <p:ph idx="1"/>
          </p:nvPr>
        </p:nvSpPr>
        <p:spPr/>
        <p:txBody>
          <a:bodyPr>
            <a:normAutofit fontScale="70000" lnSpcReduction="20000"/>
          </a:bodyPr>
          <a:lstStyle/>
          <a:p>
            <a:r>
              <a:rPr lang="en-US" b="1" dirty="0" smtClean="0"/>
              <a:t> </a:t>
            </a:r>
            <a:r>
              <a:rPr lang="en-US" dirty="0" smtClean="0"/>
              <a:t>Parrish, Sherry. </a:t>
            </a:r>
            <a:r>
              <a:rPr lang="en-US" i="1" dirty="0" smtClean="0"/>
              <a:t>Number Talks: Helping Children Build Mental Math and Computation Strategies, Grades K-5</a:t>
            </a:r>
            <a:r>
              <a:rPr lang="en-US" dirty="0" smtClean="0"/>
              <a:t>. Sausalito, CA: Math Solutions, 2010. Print.</a:t>
            </a:r>
          </a:p>
          <a:p>
            <a:r>
              <a:rPr lang="en-US" dirty="0" smtClean="0"/>
              <a:t> Rees, Mary. </a:t>
            </a:r>
            <a:r>
              <a:rPr lang="en-US" i="1" dirty="0" smtClean="0"/>
              <a:t>Ten in a Bed</a:t>
            </a:r>
            <a:r>
              <a:rPr lang="en-US" dirty="0" smtClean="0"/>
              <a:t>. Boston, MA: Joy Street Books, 1988. Print.</a:t>
            </a:r>
          </a:p>
          <a:p>
            <a:r>
              <a:rPr lang="en-US" dirty="0" smtClean="0"/>
              <a:t>Richardson, K. (2003). </a:t>
            </a:r>
            <a:r>
              <a:rPr lang="en-US" i="1" dirty="0" smtClean="0"/>
              <a:t>Assessing math concepts: Assessment nine. Bellingham, WA: Mathematical Perspectives.</a:t>
            </a:r>
            <a:endParaRPr lang="en-US" dirty="0" smtClean="0"/>
          </a:p>
          <a:p>
            <a:r>
              <a:rPr lang="en-US" dirty="0" smtClean="0"/>
              <a:t> Sullivan, Peter, and Pat Lilburn. </a:t>
            </a:r>
            <a:r>
              <a:rPr lang="en-US" i="1" dirty="0" smtClean="0"/>
              <a:t>Good Questions for Math Teaching: Why Ask Them and What to Ask, K-6</a:t>
            </a:r>
            <a:r>
              <a:rPr lang="en-US" dirty="0" smtClean="0"/>
              <a:t>. Sausalito, CA: Math Solutions Publications, 2002. Print.</a:t>
            </a:r>
          </a:p>
          <a:p>
            <a:r>
              <a:rPr lang="en-US" dirty="0" smtClean="0"/>
              <a:t> Small, Marian, and Amy Lin. </a:t>
            </a:r>
            <a:r>
              <a:rPr lang="en-US" i="1" dirty="0" smtClean="0"/>
              <a:t>Eyes on Math: A Visual Approach to Teaching Math Concepts</a:t>
            </a:r>
            <a:r>
              <a:rPr lang="en-US" dirty="0" smtClean="0"/>
              <a:t>. New York, NY: Teachers College Press, 2013. Print.</a:t>
            </a:r>
          </a:p>
          <a:p>
            <a:r>
              <a:rPr lang="en-US" b="1" dirty="0" smtClean="0"/>
              <a:t> </a:t>
            </a:r>
            <a:r>
              <a:rPr lang="en-US" i="1" dirty="0" smtClean="0"/>
              <a:t>Thinking with Numbers: Number Talks</a:t>
            </a:r>
            <a:r>
              <a:rPr lang="en-US" dirty="0" smtClean="0"/>
              <a:t>. Dir. Kathy Richardson. </a:t>
            </a:r>
            <a:r>
              <a:rPr lang="en-US" dirty="0" err="1" smtClean="0"/>
              <a:t>Didax</a:t>
            </a:r>
            <a:r>
              <a:rPr lang="en-US" dirty="0" smtClean="0"/>
              <a:t>, DVD.</a:t>
            </a:r>
          </a:p>
          <a:p>
            <a:pPr>
              <a:buNone/>
            </a:pPr>
            <a:endParaRPr lang="en-US" dirty="0" smtClean="0"/>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28575" cmpd="sng">
            <a:solidFill>
              <a:schemeClr val="tx2"/>
            </a:solidFill>
          </a:ln>
        </p:spPr>
        <p:txBody>
          <a:bodyPr/>
          <a:lstStyle/>
          <a:p>
            <a:r>
              <a:rPr lang="en-US" sz="4400" dirty="0" smtClean="0"/>
              <a:t>Agenda</a:t>
            </a:r>
            <a:endParaRPr lang="en-US" sz="4400" dirty="0"/>
          </a:p>
        </p:txBody>
      </p:sp>
      <p:sp>
        <p:nvSpPr>
          <p:cNvPr id="3" name="Content Placeholder 2"/>
          <p:cNvSpPr>
            <a:spLocks noGrp="1"/>
          </p:cNvSpPr>
          <p:nvPr>
            <p:ph idx="1"/>
          </p:nvPr>
        </p:nvSpPr>
        <p:spPr>
          <a:xfrm>
            <a:off x="726141" y="1743553"/>
            <a:ext cx="7691719" cy="4571999"/>
          </a:xfrm>
        </p:spPr>
        <p:txBody>
          <a:bodyPr>
            <a:noAutofit/>
          </a:bodyPr>
          <a:lstStyle/>
          <a:p>
            <a:r>
              <a:rPr lang="en-US" sz="2800" dirty="0" smtClean="0"/>
              <a:t>What is a Math Talk?</a:t>
            </a:r>
          </a:p>
          <a:p>
            <a:r>
              <a:rPr lang="en-US" sz="2800" dirty="0" smtClean="0"/>
              <a:t>What do the Standards and Framework Say?</a:t>
            </a:r>
          </a:p>
          <a:p>
            <a:r>
              <a:rPr lang="en-US" sz="2800" dirty="0" smtClean="0"/>
              <a:t>How to Provide Opportunities to </a:t>
            </a:r>
            <a:r>
              <a:rPr lang="en-US" sz="2800" i="1" dirty="0" smtClean="0"/>
              <a:t>Explain and Justify.</a:t>
            </a:r>
          </a:p>
          <a:p>
            <a:r>
              <a:rPr lang="en-US" sz="2800" dirty="0" smtClean="0"/>
              <a:t>Which Strategies and Tools Work Best?</a:t>
            </a:r>
          </a:p>
          <a:p>
            <a:r>
              <a:rPr lang="en-US" sz="2800" dirty="0" smtClean="0"/>
              <a:t>Steps to Design a Purposeful Math Talk.</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28575" cmpd="sng">
            <a:solidFill>
              <a:schemeClr val="tx2"/>
            </a:solidFill>
          </a:ln>
        </p:spPr>
        <p:txBody>
          <a:bodyPr/>
          <a:lstStyle/>
          <a:p>
            <a:r>
              <a:rPr lang="en-US" sz="4400" dirty="0" smtClean="0"/>
              <a:t>Let’s Start Talking</a:t>
            </a:r>
            <a:endParaRPr lang="en-US" sz="4400" dirty="0"/>
          </a:p>
        </p:txBody>
      </p:sp>
      <p:sp>
        <p:nvSpPr>
          <p:cNvPr id="3" name="Content Placeholder 2"/>
          <p:cNvSpPr>
            <a:spLocks noGrp="1"/>
          </p:cNvSpPr>
          <p:nvPr>
            <p:ph idx="1"/>
          </p:nvPr>
        </p:nvSpPr>
        <p:spPr>
          <a:xfrm>
            <a:off x="726141" y="2286001"/>
            <a:ext cx="7691719" cy="4571999"/>
          </a:xfrm>
        </p:spPr>
        <p:txBody>
          <a:bodyPr/>
          <a:lstStyle/>
          <a:p>
            <a:pPr>
              <a:buNone/>
            </a:pPr>
            <a:r>
              <a:rPr lang="en-US" sz="3200" dirty="0" smtClean="0"/>
              <a:t>    Why is it important to have students discuss their thinking?</a:t>
            </a:r>
          </a:p>
          <a:p>
            <a:endParaRPr lang="en-US" dirty="0"/>
          </a:p>
        </p:txBody>
      </p:sp>
      <p:pic>
        <p:nvPicPr>
          <p:cNvPr id="1031" name="Picture 7" descr="C:\Users\ghancock\AppData\Local\Microsoft\Windows\Temporary Internet Files\Content.IE5\47RPS0CF\MC900089056[1].wmf"/>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223906" y="3006628"/>
            <a:ext cx="3193954" cy="3621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5485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28575" cmpd="sng">
            <a:solidFill>
              <a:schemeClr val="tx2"/>
            </a:solidFill>
          </a:ln>
        </p:spPr>
        <p:txBody>
          <a:bodyPr/>
          <a:lstStyle/>
          <a:p>
            <a:r>
              <a:rPr lang="en-US" sz="4400" dirty="0" smtClean="0"/>
              <a:t>What is a Math Talk?</a:t>
            </a:r>
            <a:endParaRPr lang="en-US" sz="4400" dirty="0"/>
          </a:p>
        </p:txBody>
      </p:sp>
      <p:sp>
        <p:nvSpPr>
          <p:cNvPr id="3" name="Content Placeholder 2"/>
          <p:cNvSpPr>
            <a:spLocks noGrp="1"/>
          </p:cNvSpPr>
          <p:nvPr>
            <p:ph idx="1"/>
          </p:nvPr>
        </p:nvSpPr>
        <p:spPr/>
        <p:txBody>
          <a:bodyPr>
            <a:normAutofit lnSpcReduction="10000"/>
          </a:bodyPr>
          <a:lstStyle/>
          <a:p>
            <a:r>
              <a:rPr lang="en-US" dirty="0" smtClean="0"/>
              <a:t>Short ongoing conversations based around intentionally selected problems where students are encouraged to solve problems in ways that are meaningful to them</a:t>
            </a:r>
          </a:p>
          <a:p>
            <a:pPr>
              <a:buAutoNum type="arabicPeriod"/>
            </a:pPr>
            <a:r>
              <a:rPr lang="en-US" dirty="0" smtClean="0"/>
              <a:t>Teachers present the problem.</a:t>
            </a:r>
          </a:p>
          <a:p>
            <a:pPr>
              <a:buAutoNum type="arabicPeriod"/>
            </a:pPr>
            <a:r>
              <a:rPr lang="en-US" dirty="0" smtClean="0"/>
              <a:t>Students individually figure out the answer.</a:t>
            </a:r>
          </a:p>
          <a:p>
            <a:pPr>
              <a:buAutoNum type="arabicPeriod"/>
            </a:pPr>
            <a:r>
              <a:rPr lang="en-US" dirty="0" smtClean="0"/>
              <a:t>Students share their answers and their thinking.</a:t>
            </a:r>
          </a:p>
          <a:p>
            <a:pPr>
              <a:buAutoNum type="arabicPeriod"/>
            </a:pPr>
            <a:r>
              <a:rPr lang="en-US" dirty="0" smtClean="0"/>
              <a:t>Class critiques the strategies and </a:t>
            </a:r>
            <a:r>
              <a:rPr lang="en-US" dirty="0" err="1" smtClean="0"/>
              <a:t>solution(s</a:t>
            </a:r>
            <a:r>
              <a:rPr lang="en-US" dirty="0" smtClean="0"/>
              <a:t>) for the problem.</a:t>
            </a:r>
          </a:p>
          <a:p>
            <a:pPr>
              <a:buAutoNum type="arabicPeriod"/>
            </a:pP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19050">
            <a:solidFill>
              <a:schemeClr val="accent1"/>
            </a:solidFill>
          </a:ln>
        </p:spPr>
        <p:txBody>
          <a:bodyPr/>
          <a:lstStyle/>
          <a:p>
            <a:pPr algn="ctr"/>
            <a:r>
              <a:rPr lang="en-US" sz="4400" dirty="0" smtClean="0"/>
              <a:t>Prescription for a Math Talk</a:t>
            </a:r>
            <a:endParaRPr lang="en-US" sz="4400" dirty="0"/>
          </a:p>
        </p:txBody>
      </p:sp>
      <p:sp>
        <p:nvSpPr>
          <p:cNvPr id="3" name="Content Placeholder 2"/>
          <p:cNvSpPr>
            <a:spLocks noGrp="1"/>
          </p:cNvSpPr>
          <p:nvPr>
            <p:ph idx="1"/>
          </p:nvPr>
        </p:nvSpPr>
        <p:spPr>
          <a:xfrm>
            <a:off x="685800" y="1752599"/>
            <a:ext cx="7772400" cy="4880001"/>
          </a:xfrm>
        </p:spPr>
        <p:txBody>
          <a:bodyPr>
            <a:normAutofit/>
          </a:bodyPr>
          <a:lstStyle/>
          <a:p>
            <a:r>
              <a:rPr lang="en-US" sz="2400" dirty="0" smtClean="0"/>
              <a:t>5</a:t>
            </a:r>
            <a:r>
              <a:rPr lang="en-US" sz="2400" dirty="0"/>
              <a:t>-10 minutes per </a:t>
            </a:r>
            <a:r>
              <a:rPr lang="en-US" sz="2400" dirty="0" smtClean="0"/>
              <a:t>day</a:t>
            </a:r>
          </a:p>
          <a:p>
            <a:r>
              <a:rPr lang="en-US" sz="2400" dirty="0"/>
              <a:t>E</a:t>
            </a:r>
            <a:r>
              <a:rPr lang="en-US" sz="2400" dirty="0" smtClean="0"/>
              <a:t>ncourage engagement of </a:t>
            </a:r>
            <a:r>
              <a:rPr lang="en-US" sz="2400" dirty="0"/>
              <a:t>all </a:t>
            </a:r>
            <a:r>
              <a:rPr lang="en-US" sz="2400" dirty="0" smtClean="0"/>
              <a:t>students</a:t>
            </a:r>
          </a:p>
          <a:p>
            <a:pPr lvl="1"/>
            <a:r>
              <a:rPr lang="en-US" dirty="0" smtClean="0"/>
              <a:t>Active Understanding</a:t>
            </a:r>
            <a:endParaRPr lang="en-US" sz="2200" dirty="0" smtClean="0"/>
          </a:p>
          <a:p>
            <a:r>
              <a:rPr lang="en-US" sz="2400" dirty="0"/>
              <a:t>E</a:t>
            </a:r>
            <a:r>
              <a:rPr lang="en-US" sz="2400" dirty="0" smtClean="0"/>
              <a:t>mphasize the process rather </a:t>
            </a:r>
            <a:r>
              <a:rPr lang="en-US" sz="2400" dirty="0"/>
              <a:t>than </a:t>
            </a:r>
            <a:r>
              <a:rPr lang="en-US" sz="2400" dirty="0" smtClean="0"/>
              <a:t>only correct answers</a:t>
            </a:r>
          </a:p>
          <a:p>
            <a:r>
              <a:rPr lang="en-US" sz="2400" dirty="0"/>
              <a:t>Promote oral discussion</a:t>
            </a:r>
            <a:endParaRPr lang="en-US" sz="2400" dirty="0" smtClean="0"/>
          </a:p>
          <a:p>
            <a:r>
              <a:rPr lang="en-US" sz="2400" dirty="0" smtClean="0"/>
              <a:t>Multiple solutions</a:t>
            </a:r>
          </a:p>
          <a:p>
            <a:r>
              <a:rPr lang="en-US" sz="2400" dirty="0" smtClean="0"/>
              <a:t>Develop a web </a:t>
            </a:r>
            <a:r>
              <a:rPr lang="en-US" sz="2400" dirty="0"/>
              <a:t>of connections between numbers and number </a:t>
            </a:r>
            <a:r>
              <a:rPr lang="en-US" sz="2400" dirty="0" smtClean="0"/>
              <a:t>facts</a:t>
            </a:r>
          </a:p>
        </p:txBody>
      </p:sp>
    </p:spTree>
    <p:extLst>
      <p:ext uri="{BB962C8B-B14F-4D97-AF65-F5344CB8AC3E}">
        <p14:creationId xmlns:p14="http://schemas.microsoft.com/office/powerpoint/2010/main" val="31875145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w="28575" cmpd="sng">
            <a:solidFill>
              <a:schemeClr val="tx2"/>
            </a:solidFill>
          </a:ln>
        </p:spPr>
        <p:txBody>
          <a:bodyPr wrap="square" numCol="1" anchorCtr="0" compatLnSpc="1">
            <a:prstTxWarp prst="textNoShape">
              <a:avLst/>
            </a:prstTxWarp>
            <a:normAutofit fontScale="90000"/>
          </a:bodyPr>
          <a:lstStyle/>
          <a:p>
            <a:pPr eaLnBrk="1" hangingPunct="1">
              <a:defRPr/>
            </a:pPr>
            <a:r>
              <a:rPr lang="en-US" sz="4000" cap="none" dirty="0" smtClean="0"/>
              <a:t/>
            </a:r>
            <a:br>
              <a:rPr lang="en-US" sz="4000" cap="none" dirty="0" smtClean="0"/>
            </a:br>
            <a:r>
              <a:rPr lang="en-US" sz="4000" cap="none" dirty="0" smtClean="0">
                <a:effectLst>
                  <a:outerShdw blurRad="38100" dist="38100" dir="2700000" algn="tl">
                    <a:srgbClr val="C0C0C0"/>
                  </a:outerShdw>
                </a:effectLst>
              </a:rPr>
              <a:t>DO THEY KNOW WHY?</a:t>
            </a:r>
            <a:r>
              <a:rPr lang="en-US" cap="none" dirty="0" smtClean="0"/>
              <a:t/>
            </a:r>
            <a:br>
              <a:rPr lang="en-US" cap="none" dirty="0" smtClean="0"/>
            </a:br>
            <a:endParaRPr lang="en-US" cap="none" dirty="0" smtClean="0"/>
          </a:p>
        </p:txBody>
      </p:sp>
      <p:sp>
        <p:nvSpPr>
          <p:cNvPr id="15363" name="Content Placeholder 2"/>
          <p:cNvSpPr>
            <a:spLocks noGrp="1"/>
          </p:cNvSpPr>
          <p:nvPr>
            <p:ph idx="1"/>
          </p:nvPr>
        </p:nvSpPr>
        <p:spPr>
          <a:xfrm>
            <a:off x="501685" y="1655765"/>
            <a:ext cx="8176261" cy="5006954"/>
          </a:xfrm>
        </p:spPr>
        <p:txBody>
          <a:bodyPr>
            <a:normAutofit/>
          </a:bodyPr>
          <a:lstStyle/>
          <a:p>
            <a:pPr eaLnBrk="1" hangingPunct="1">
              <a:buNone/>
            </a:pPr>
            <a:r>
              <a:rPr lang="en-US" altLang="en-US" sz="2800" dirty="0" smtClean="0"/>
              <a:t>	“Our classrooms are filled with students and adults who think of mathematics as rules and procedures to memorize without understanding the numerical relationships that provide the foundation for these rules.”</a:t>
            </a:r>
          </a:p>
        </p:txBody>
      </p:sp>
      <p:pic>
        <p:nvPicPr>
          <p:cNvPr id="9" name="Picture 8"/>
          <p:cNvPicPr>
            <a:picLocks noChangeAspect="1"/>
          </p:cNvPicPr>
          <p:nvPr/>
        </p:nvPicPr>
        <p:blipFill>
          <a:blip r:embed="rId2"/>
          <a:stretch>
            <a:fillRect/>
          </a:stretch>
        </p:blipFill>
        <p:spPr>
          <a:xfrm>
            <a:off x="1953657" y="3939790"/>
            <a:ext cx="4764425" cy="2918210"/>
          </a:xfrm>
          <a:prstGeom prst="rect">
            <a:avLst/>
          </a:prstGeom>
        </p:spPr>
      </p:pic>
    </p:spTree>
    <p:extLst>
      <p:ext uri="{BB962C8B-B14F-4D97-AF65-F5344CB8AC3E}">
        <p14:creationId xmlns:p14="http://schemas.microsoft.com/office/powerpoint/2010/main" val="2021889495"/>
      </p:ext>
    </p:extLst>
  </p:cSld>
  <p:clrMapOvr>
    <a:masterClrMapping/>
  </p:clrMapOvr>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 Id="rId4" Type="http://schemas.openxmlformats.org/officeDocument/2006/relationships/image" Target="../media/image4.jpeg"/></Relationships>
</file>

<file path=ppt/theme/theme1.xml><?xml version="1.0" encoding="utf-8"?>
<a:theme xmlns:a="http://schemas.openxmlformats.org/drawingml/2006/main" name="Venture">
  <a:themeElements>
    <a:clrScheme name="Venture">
      <a:dk1>
        <a:sysClr val="windowText" lastClr="000000"/>
      </a:dk1>
      <a:lt1>
        <a:sysClr val="window" lastClr="FFFFFF"/>
      </a:lt1>
      <a:dk2>
        <a:srgbClr val="738450"/>
      </a:dk2>
      <a:lt2>
        <a:srgbClr val="E8E9D1"/>
      </a:lt2>
      <a:accent1>
        <a:srgbClr val="9EB060"/>
      </a:accent1>
      <a:accent2>
        <a:srgbClr val="D09A08"/>
      </a:accent2>
      <a:accent3>
        <a:srgbClr val="F2EC86"/>
      </a:accent3>
      <a:accent4>
        <a:srgbClr val="824F1C"/>
      </a:accent4>
      <a:accent5>
        <a:srgbClr val="511818"/>
      </a:accent5>
      <a:accent6>
        <a:srgbClr val="553876"/>
      </a:accent6>
      <a:hlink>
        <a:srgbClr val="929547"/>
      </a:hlink>
      <a:folHlink>
        <a:srgbClr val="56633C"/>
      </a:folHlink>
    </a:clrScheme>
    <a:fontScheme name="Venture">
      <a:majorFont>
        <a:latin typeface="Calisto MT"/>
        <a:ea typeface=""/>
        <a:cs typeface=""/>
        <a:font script="Jpan" typeface="ＭＳ Ｐ明朝"/>
        <a:font script="Hans" typeface="宋体"/>
        <a:font script="Hant" typeface="新細明體"/>
      </a:majorFont>
      <a:minorFont>
        <a:latin typeface="Calisto MT"/>
        <a:ea typeface=""/>
        <a:cs typeface=""/>
        <a:font script="Jpan" typeface="ＭＳ Ｐ明朝"/>
        <a:font script="Hans" typeface="宋体"/>
        <a:font script="Hant" typeface="新細明體"/>
      </a:minorFont>
    </a:fontScheme>
    <a:fmtScheme name="Venture">
      <a:fillStyleLst>
        <a:solidFill>
          <a:schemeClr val="phClr"/>
        </a:solidFill>
        <a:blipFill rotWithShape="1">
          <a:blip xmlns:r="http://schemas.openxmlformats.org/officeDocument/2006/relationships" r:embed="rId1">
            <a:duotone>
              <a:schemeClr val="phClr">
                <a:shade val="30000"/>
                <a:alpha val="50000"/>
                <a:satMod val="150000"/>
              </a:schemeClr>
              <a:schemeClr val="phClr">
                <a:tint val="50000"/>
                <a:alpha val="10000"/>
                <a:satMod val="150000"/>
              </a:schemeClr>
            </a:duotone>
          </a:blip>
          <a:stretch/>
        </a:blipFill>
        <a:blipFill rotWithShape="1">
          <a:blip xmlns:r="http://schemas.openxmlformats.org/officeDocument/2006/relationships" r:embed="rId2">
            <a:duotone>
              <a:schemeClr val="phClr">
                <a:shade val="30000"/>
                <a:alpha val="50000"/>
                <a:satMod val="150000"/>
              </a:schemeClr>
              <a:schemeClr val="phClr">
                <a:tint val="50000"/>
                <a:alpha val="10000"/>
                <a:satMod val="150000"/>
              </a:schemeClr>
            </a:duotone>
          </a:blip>
          <a:stretch/>
        </a:blipFill>
      </a:fillStyleLst>
      <a:lnStyleLst>
        <a:ln w="19050" cap="flat" cmpd="sng" algn="ctr">
          <a:solidFill>
            <a:schemeClr val="phClr">
              <a:shade val="95000"/>
              <a:satMod val="105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innerShdw blurRad="76200" dist="25400" dir="13500000">
              <a:srgbClr val="4B4B4B">
                <a:alpha val="75000"/>
              </a:srgbClr>
            </a:innerShdw>
          </a:effectLst>
        </a:effectStyle>
      </a:effectStyleLst>
      <a:bgFillStyleLst>
        <a:solidFill>
          <a:schemeClr val="phClr"/>
        </a:solidFill>
        <a:blipFill rotWithShape="1">
          <a:blip xmlns:r="http://schemas.openxmlformats.org/officeDocument/2006/relationships" r:embed="rId3">
            <a:duotone>
              <a:schemeClr val="phClr">
                <a:shade val="10000"/>
                <a:alpha val="30000"/>
                <a:satMod val="60000"/>
              </a:schemeClr>
              <a:schemeClr val="phClr">
                <a:tint val="20000"/>
                <a:alpha val="5000"/>
                <a:satMod val="300000"/>
              </a:schemeClr>
            </a:duotone>
          </a:blip>
          <a:stretch/>
        </a:blipFill>
        <a:blipFill rotWithShape="1">
          <a:blip xmlns:r="http://schemas.openxmlformats.org/officeDocument/2006/relationships" r:embed="rId4">
            <a:duotone>
              <a:schemeClr val="phClr">
                <a:shade val="30000"/>
                <a:alpha val="50000"/>
                <a:satMod val="150000"/>
              </a:schemeClr>
              <a:schemeClr val="phClr">
                <a:tint val="50000"/>
                <a:alpha val="10000"/>
                <a:satMod val="15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Venture.thmx</Template>
  <TotalTime>2982</TotalTime>
  <Words>2711</Words>
  <Application>Microsoft Office PowerPoint</Application>
  <PresentationFormat>On-screen Show (4:3)</PresentationFormat>
  <Paragraphs>410</Paragraphs>
  <Slides>42</Slides>
  <Notes>37</Notes>
  <HiddenSlides>0</HiddenSlides>
  <MMClips>2</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Venture</vt:lpstr>
      <vt:lpstr>How would you use mental math to solve these problems?</vt:lpstr>
      <vt:lpstr>Tools and Techniques to Enhance  K-2 Math Talks</vt:lpstr>
      <vt:lpstr>“The highest form of pure thought is mathematics.”</vt:lpstr>
      <vt:lpstr>Essential Question</vt:lpstr>
      <vt:lpstr>Agenda</vt:lpstr>
      <vt:lpstr>Let’s Start Talking</vt:lpstr>
      <vt:lpstr>What is a Math Talk?</vt:lpstr>
      <vt:lpstr>Prescription for a Math Talk</vt:lpstr>
      <vt:lpstr> DO THEY KNOW WHY? </vt:lpstr>
      <vt:lpstr>Why Math Talks?</vt:lpstr>
      <vt:lpstr>Computational Fluency</vt:lpstr>
      <vt:lpstr>Overarching Goals</vt:lpstr>
      <vt:lpstr>Why Incorporate Math Talks? </vt:lpstr>
      <vt:lpstr>Two SETS of Math Standards!</vt:lpstr>
      <vt:lpstr>PowerPoint Presentation</vt:lpstr>
      <vt:lpstr>Why Tools?</vt:lpstr>
      <vt:lpstr>Which Tools?</vt:lpstr>
      <vt:lpstr>Math Talk Tools</vt:lpstr>
      <vt:lpstr>Tools Trigger Thinking</vt:lpstr>
      <vt:lpstr>Tools Track Thinking</vt:lpstr>
      <vt:lpstr>How Many are in the Pond?</vt:lpstr>
      <vt:lpstr>PowerPoint Presentation</vt:lpstr>
      <vt:lpstr>PowerPoint Presentation</vt:lpstr>
      <vt:lpstr>17 Kings and 42 Elephants How will 17 kings share the work for caring for 42 elephants?</vt:lpstr>
      <vt:lpstr>Student Solutions</vt:lpstr>
      <vt:lpstr>Merit Pay for Kings</vt:lpstr>
      <vt:lpstr>Subtraction Strategies</vt:lpstr>
      <vt:lpstr>PowerPoint Presentation</vt:lpstr>
      <vt:lpstr>Trixie and Sadie sip tea in the tub. Trixie drinks 7 cups of tea and Sadie drinks 4 cups. How many more cups of tea does Trixie drink?</vt:lpstr>
      <vt:lpstr>Teachers Grow Thinkers</vt:lpstr>
      <vt:lpstr>How Teachers Grow Thinkers</vt:lpstr>
      <vt:lpstr>What does a math talk look like?</vt:lpstr>
      <vt:lpstr>PowerPoint Presentation</vt:lpstr>
      <vt:lpstr>Ways To Grow Talkers</vt:lpstr>
      <vt:lpstr>PowerPoint Presentation</vt:lpstr>
      <vt:lpstr>Number of the Day Math Talk</vt:lpstr>
      <vt:lpstr>Ask the right questions</vt:lpstr>
      <vt:lpstr>Design a Purposeful Math Talk</vt:lpstr>
      <vt:lpstr>Next Steps</vt:lpstr>
      <vt:lpstr>Job Description of a Teacher</vt:lpstr>
      <vt:lpstr>Resources</vt:lpstr>
      <vt:lpstr>Resources</vt:lpstr>
    </vt:vector>
  </TitlesOfParts>
  <Company>Riverside County Office of Education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Tools and Techniques to Enhance K-2 Math Talks</dc:title>
  <dc:creator>Gwen Hancock</dc:creator>
  <cp:lastModifiedBy>Samurai</cp:lastModifiedBy>
  <cp:revision>127</cp:revision>
  <dcterms:created xsi:type="dcterms:W3CDTF">2014-03-01T03:41:18Z</dcterms:created>
  <dcterms:modified xsi:type="dcterms:W3CDTF">2014-03-01T05:49:45Z</dcterms:modified>
</cp:coreProperties>
</file>